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5" r:id="rId4"/>
    <p:sldMasterId id="214748367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6858000" cx="9144000"/>
  <p:notesSz cx="6858000" cy="9144000"/>
  <p:embeddedFontLst>
    <p:embeddedFont>
      <p:font typeface="Chewy"/>
      <p:regular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hewy-regular.fntdata"/><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lstStyle>
            <a:lvl1pPr lvl="0" marR="0" rtl="0" algn="r">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4aede13b23_2_4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4aede13b23_2_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4aede13b23_2_5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4aede13b23_2_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4aede13b23_2_5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4aede13b23_2_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4aede13b23_0_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4aede13b23_0_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g4aede13b23_0_4: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18" name="Google Shape;18;p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7" name="Shape 77"/>
        <p:cNvGrpSpPr/>
        <p:nvPr/>
      </p:nvGrpSpPr>
      <p:grpSpPr>
        <a:xfrm>
          <a:off x="0" y="0"/>
          <a:ext cx="0" cy="0"/>
          <a:chOff x="0" y="0"/>
          <a:chExt cx="0" cy="0"/>
        </a:xfrm>
      </p:grpSpPr>
      <p:sp>
        <p:nvSpPr>
          <p:cNvPr id="78" name="Google Shape;78;p11"/>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9" name="Google Shape;79;p11"/>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0" name="Google Shape;80;p1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3" name="Shape 83"/>
        <p:cNvGrpSpPr/>
        <p:nvPr/>
      </p:nvGrpSpPr>
      <p:grpSpPr>
        <a:xfrm>
          <a:off x="0" y="0"/>
          <a:ext cx="0" cy="0"/>
          <a:chOff x="0" y="0"/>
          <a:chExt cx="0" cy="0"/>
        </a:xfrm>
      </p:grpSpPr>
      <p:sp>
        <p:nvSpPr>
          <p:cNvPr id="84" name="Google Shape;84;p1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5" name="Google Shape;85;p12"/>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6" name="Google Shape;86;p1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89" name="Shape 89"/>
        <p:cNvGrpSpPr/>
        <p:nvPr/>
      </p:nvGrpSpPr>
      <p:grpSpPr>
        <a:xfrm>
          <a:off x="0" y="0"/>
          <a:ext cx="0" cy="0"/>
          <a:chOff x="0" y="0"/>
          <a:chExt cx="0" cy="0"/>
        </a:xfrm>
      </p:grpSpPr>
      <p:sp>
        <p:nvSpPr>
          <p:cNvPr id="90" name="Google Shape;90;p1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1" name="Google Shape;91;p13"/>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sz="3200">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92" name="Google Shape;92;p1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93" name="Google Shape;93;p1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96" name="Shape 96"/>
        <p:cNvGrpSpPr/>
        <p:nvPr/>
      </p:nvGrpSpPr>
      <p:grpSpPr>
        <a:xfrm>
          <a:off x="0" y="0"/>
          <a:ext cx="0" cy="0"/>
          <a:chOff x="0" y="0"/>
          <a:chExt cx="0" cy="0"/>
        </a:xfrm>
      </p:grpSpPr>
      <p:sp>
        <p:nvSpPr>
          <p:cNvPr id="97" name="Google Shape;97;p1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8" name="Google Shape;98;p1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99" name="Google Shape;99;p1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100" name="Google Shape;100;p1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03" name="Shape 103"/>
        <p:cNvGrpSpPr/>
        <p:nvPr/>
      </p:nvGrpSpPr>
      <p:grpSpPr>
        <a:xfrm>
          <a:off x="0" y="0"/>
          <a:ext cx="0" cy="0"/>
          <a:chOff x="0" y="0"/>
          <a:chExt cx="0" cy="0"/>
        </a:xfrm>
      </p:grpSpPr>
      <p:sp>
        <p:nvSpPr>
          <p:cNvPr id="104" name="Google Shape;104;p1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5" name="Google Shape;105;p1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08" name="Shape 108"/>
        <p:cNvGrpSpPr/>
        <p:nvPr/>
      </p:nvGrpSpPr>
      <p:grpSpPr>
        <a:xfrm>
          <a:off x="0" y="0"/>
          <a:ext cx="0" cy="0"/>
          <a:chOff x="0" y="0"/>
          <a:chExt cx="0" cy="0"/>
        </a:xfrm>
      </p:grpSpPr>
      <p:sp>
        <p:nvSpPr>
          <p:cNvPr id="109" name="Google Shape;109;p1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0" name="Google Shape;110;p1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111" name="Google Shape;111;p1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112" name="Google Shape;112;p1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1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1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15" name="Shape 115"/>
        <p:cNvGrpSpPr/>
        <p:nvPr/>
      </p:nvGrpSpPr>
      <p:grpSpPr>
        <a:xfrm>
          <a:off x="0" y="0"/>
          <a:ext cx="0" cy="0"/>
          <a:chOff x="0" y="0"/>
          <a:chExt cx="0" cy="0"/>
        </a:xfrm>
      </p:grpSpPr>
      <p:sp>
        <p:nvSpPr>
          <p:cNvPr id="116" name="Google Shape;116;p1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7" name="Google Shape;117;p1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118" name="Google Shape;118;p1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1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1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25" name="Shape 125"/>
        <p:cNvGrpSpPr/>
        <p:nvPr/>
      </p:nvGrpSpPr>
      <p:grpSpPr>
        <a:xfrm>
          <a:off x="0" y="0"/>
          <a:ext cx="0" cy="0"/>
          <a:chOff x="0" y="0"/>
          <a:chExt cx="0" cy="0"/>
        </a:xfrm>
      </p:grpSpPr>
      <p:sp>
        <p:nvSpPr>
          <p:cNvPr id="126" name="Google Shape;126;p19"/>
          <p:cNvSpPr txBox="1"/>
          <p:nvPr>
            <p:ph type="ctrTitle"/>
          </p:nvPr>
        </p:nvSpPr>
        <p:spPr>
          <a:xfrm>
            <a:off x="311708" y="992767"/>
            <a:ext cx="8520600" cy="27368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7" name="Google Shape;127;p19"/>
          <p:cNvSpPr txBox="1"/>
          <p:nvPr>
            <p:ph idx="1" type="subTitle"/>
          </p:nvPr>
        </p:nvSpPr>
        <p:spPr>
          <a:xfrm>
            <a:off x="311700" y="3778833"/>
            <a:ext cx="8520600" cy="10568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8" name="Google Shape;128;p19"/>
          <p:cNvSpPr txBox="1"/>
          <p:nvPr>
            <p:ph idx="12" type="sldNum"/>
          </p:nvPr>
        </p:nvSpPr>
        <p:spPr>
          <a:xfrm>
            <a:off x="8472458" y="6217622"/>
            <a:ext cx="548700" cy="524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29" name="Shape 129"/>
        <p:cNvGrpSpPr/>
        <p:nvPr/>
      </p:nvGrpSpPr>
      <p:grpSpPr>
        <a:xfrm>
          <a:off x="0" y="0"/>
          <a:ext cx="0" cy="0"/>
          <a:chOff x="0" y="0"/>
          <a:chExt cx="0" cy="0"/>
        </a:xfrm>
      </p:grpSpPr>
      <p:sp>
        <p:nvSpPr>
          <p:cNvPr id="130" name="Google Shape;130;p20"/>
          <p:cNvSpPr txBox="1"/>
          <p:nvPr>
            <p:ph type="title"/>
          </p:nvPr>
        </p:nvSpPr>
        <p:spPr>
          <a:xfrm>
            <a:off x="311700" y="2867800"/>
            <a:ext cx="8520600" cy="11224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31" name="Google Shape;131;p20"/>
          <p:cNvSpPr txBox="1"/>
          <p:nvPr>
            <p:ph idx="12" type="sldNum"/>
          </p:nvPr>
        </p:nvSpPr>
        <p:spPr>
          <a:xfrm>
            <a:off x="8472458" y="6217622"/>
            <a:ext cx="548700" cy="524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32" name="Shape 132"/>
        <p:cNvGrpSpPr/>
        <p:nvPr/>
      </p:nvGrpSpPr>
      <p:grpSpPr>
        <a:xfrm>
          <a:off x="0" y="0"/>
          <a:ext cx="0" cy="0"/>
          <a:chOff x="0" y="0"/>
          <a:chExt cx="0" cy="0"/>
        </a:xfrm>
      </p:grpSpPr>
      <p:sp>
        <p:nvSpPr>
          <p:cNvPr id="133" name="Google Shape;133;p21"/>
          <p:cNvSpPr txBox="1"/>
          <p:nvPr>
            <p:ph type="title"/>
          </p:nvPr>
        </p:nvSpPr>
        <p:spPr>
          <a:xfrm>
            <a:off x="311700" y="593367"/>
            <a:ext cx="8520600" cy="7636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4" name="Google Shape;134;p21"/>
          <p:cNvSpPr txBox="1"/>
          <p:nvPr>
            <p:ph idx="1" type="body"/>
          </p:nvPr>
        </p:nvSpPr>
        <p:spPr>
          <a:xfrm>
            <a:off x="311700" y="1536633"/>
            <a:ext cx="8520600" cy="4555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35" name="Google Shape;135;p21"/>
          <p:cNvSpPr txBox="1"/>
          <p:nvPr>
            <p:ph idx="12" type="sldNum"/>
          </p:nvPr>
        </p:nvSpPr>
        <p:spPr>
          <a:xfrm>
            <a:off x="8472458" y="6217622"/>
            <a:ext cx="548700" cy="524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and Content" type="txAndObj">
  <p:cSld name="TEXT_AND_OBJECT">
    <p:spTree>
      <p:nvGrpSpPr>
        <p:cNvPr id="21" name="Shape 21"/>
        <p:cNvGrpSpPr/>
        <p:nvPr/>
      </p:nvGrpSpPr>
      <p:grpSpPr>
        <a:xfrm>
          <a:off x="0" y="0"/>
          <a:ext cx="0" cy="0"/>
          <a:chOff x="0" y="0"/>
          <a:chExt cx="0" cy="0"/>
        </a:xfrm>
      </p:grpSpPr>
      <p:sp>
        <p:nvSpPr>
          <p:cNvPr id="22" name="Google Shape;22;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 name="Google Shape;25;p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36" name="Shape 136"/>
        <p:cNvGrpSpPr/>
        <p:nvPr/>
      </p:nvGrpSpPr>
      <p:grpSpPr>
        <a:xfrm>
          <a:off x="0" y="0"/>
          <a:ext cx="0" cy="0"/>
          <a:chOff x="0" y="0"/>
          <a:chExt cx="0" cy="0"/>
        </a:xfrm>
      </p:grpSpPr>
      <p:sp>
        <p:nvSpPr>
          <p:cNvPr id="137" name="Google Shape;137;p22"/>
          <p:cNvSpPr txBox="1"/>
          <p:nvPr>
            <p:ph type="title"/>
          </p:nvPr>
        </p:nvSpPr>
        <p:spPr>
          <a:xfrm>
            <a:off x="311700" y="593367"/>
            <a:ext cx="8520600" cy="7636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8" name="Google Shape;138;p22"/>
          <p:cNvSpPr txBox="1"/>
          <p:nvPr>
            <p:ph idx="1" type="body"/>
          </p:nvPr>
        </p:nvSpPr>
        <p:spPr>
          <a:xfrm>
            <a:off x="3117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39" name="Google Shape;139;p22"/>
          <p:cNvSpPr txBox="1"/>
          <p:nvPr>
            <p:ph idx="2" type="body"/>
          </p:nvPr>
        </p:nvSpPr>
        <p:spPr>
          <a:xfrm>
            <a:off x="48324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40" name="Google Shape;140;p22"/>
          <p:cNvSpPr txBox="1"/>
          <p:nvPr>
            <p:ph idx="12" type="sldNum"/>
          </p:nvPr>
        </p:nvSpPr>
        <p:spPr>
          <a:xfrm>
            <a:off x="8472458" y="6217622"/>
            <a:ext cx="548700" cy="524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41" name="Shape 141"/>
        <p:cNvGrpSpPr/>
        <p:nvPr/>
      </p:nvGrpSpPr>
      <p:grpSpPr>
        <a:xfrm>
          <a:off x="0" y="0"/>
          <a:ext cx="0" cy="0"/>
          <a:chOff x="0" y="0"/>
          <a:chExt cx="0" cy="0"/>
        </a:xfrm>
      </p:grpSpPr>
      <p:sp>
        <p:nvSpPr>
          <p:cNvPr id="142" name="Google Shape;142;p23"/>
          <p:cNvSpPr txBox="1"/>
          <p:nvPr>
            <p:ph type="title"/>
          </p:nvPr>
        </p:nvSpPr>
        <p:spPr>
          <a:xfrm>
            <a:off x="311700" y="593367"/>
            <a:ext cx="8520600" cy="7636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43" name="Google Shape;143;p23"/>
          <p:cNvSpPr txBox="1"/>
          <p:nvPr>
            <p:ph idx="12" type="sldNum"/>
          </p:nvPr>
        </p:nvSpPr>
        <p:spPr>
          <a:xfrm>
            <a:off x="8472458" y="6217622"/>
            <a:ext cx="548700" cy="524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44" name="Shape 144"/>
        <p:cNvGrpSpPr/>
        <p:nvPr/>
      </p:nvGrpSpPr>
      <p:grpSpPr>
        <a:xfrm>
          <a:off x="0" y="0"/>
          <a:ext cx="0" cy="0"/>
          <a:chOff x="0" y="0"/>
          <a:chExt cx="0" cy="0"/>
        </a:xfrm>
      </p:grpSpPr>
      <p:sp>
        <p:nvSpPr>
          <p:cNvPr id="145" name="Google Shape;145;p24"/>
          <p:cNvSpPr txBox="1"/>
          <p:nvPr>
            <p:ph type="title"/>
          </p:nvPr>
        </p:nvSpPr>
        <p:spPr>
          <a:xfrm>
            <a:off x="311700" y="740800"/>
            <a:ext cx="2808000" cy="10076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46" name="Google Shape;146;p24"/>
          <p:cNvSpPr txBox="1"/>
          <p:nvPr>
            <p:ph idx="1" type="body"/>
          </p:nvPr>
        </p:nvSpPr>
        <p:spPr>
          <a:xfrm>
            <a:off x="311700" y="1852800"/>
            <a:ext cx="2808000" cy="42392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47" name="Google Shape;147;p24"/>
          <p:cNvSpPr txBox="1"/>
          <p:nvPr>
            <p:ph idx="12" type="sldNum"/>
          </p:nvPr>
        </p:nvSpPr>
        <p:spPr>
          <a:xfrm>
            <a:off x="8472458" y="6217622"/>
            <a:ext cx="548700" cy="524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48" name="Shape 148"/>
        <p:cNvGrpSpPr/>
        <p:nvPr/>
      </p:nvGrpSpPr>
      <p:grpSpPr>
        <a:xfrm>
          <a:off x="0" y="0"/>
          <a:ext cx="0" cy="0"/>
          <a:chOff x="0" y="0"/>
          <a:chExt cx="0" cy="0"/>
        </a:xfrm>
      </p:grpSpPr>
      <p:sp>
        <p:nvSpPr>
          <p:cNvPr id="149" name="Google Shape;149;p25"/>
          <p:cNvSpPr txBox="1"/>
          <p:nvPr>
            <p:ph type="title"/>
          </p:nvPr>
        </p:nvSpPr>
        <p:spPr>
          <a:xfrm>
            <a:off x="490250" y="600200"/>
            <a:ext cx="6367800" cy="54544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50" name="Google Shape;150;p25"/>
          <p:cNvSpPr txBox="1"/>
          <p:nvPr>
            <p:ph idx="12" type="sldNum"/>
          </p:nvPr>
        </p:nvSpPr>
        <p:spPr>
          <a:xfrm>
            <a:off x="8472458" y="6217622"/>
            <a:ext cx="548700" cy="524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51" name="Shape 151"/>
        <p:cNvGrpSpPr/>
        <p:nvPr/>
      </p:nvGrpSpPr>
      <p:grpSpPr>
        <a:xfrm>
          <a:off x="0" y="0"/>
          <a:ext cx="0" cy="0"/>
          <a:chOff x="0" y="0"/>
          <a:chExt cx="0" cy="0"/>
        </a:xfrm>
      </p:grpSpPr>
      <p:sp>
        <p:nvSpPr>
          <p:cNvPr id="152" name="Google Shape;152;p26"/>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6"/>
          <p:cNvSpPr txBox="1"/>
          <p:nvPr>
            <p:ph type="title"/>
          </p:nvPr>
        </p:nvSpPr>
        <p:spPr>
          <a:xfrm>
            <a:off x="265500" y="1644233"/>
            <a:ext cx="4045200" cy="19764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54" name="Google Shape;154;p26"/>
          <p:cNvSpPr txBox="1"/>
          <p:nvPr>
            <p:ph idx="1" type="subTitle"/>
          </p:nvPr>
        </p:nvSpPr>
        <p:spPr>
          <a:xfrm>
            <a:off x="265500" y="3737433"/>
            <a:ext cx="4045200" cy="16468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55" name="Google Shape;155;p26"/>
          <p:cNvSpPr txBox="1"/>
          <p:nvPr>
            <p:ph idx="2" type="body"/>
          </p:nvPr>
        </p:nvSpPr>
        <p:spPr>
          <a:xfrm>
            <a:off x="4939500" y="965433"/>
            <a:ext cx="3837000" cy="49268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56" name="Google Shape;156;p26"/>
          <p:cNvSpPr txBox="1"/>
          <p:nvPr>
            <p:ph idx="12" type="sldNum"/>
          </p:nvPr>
        </p:nvSpPr>
        <p:spPr>
          <a:xfrm>
            <a:off x="8472458" y="6217622"/>
            <a:ext cx="548700" cy="524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57" name="Shape 157"/>
        <p:cNvGrpSpPr/>
        <p:nvPr/>
      </p:nvGrpSpPr>
      <p:grpSpPr>
        <a:xfrm>
          <a:off x="0" y="0"/>
          <a:ext cx="0" cy="0"/>
          <a:chOff x="0" y="0"/>
          <a:chExt cx="0" cy="0"/>
        </a:xfrm>
      </p:grpSpPr>
      <p:sp>
        <p:nvSpPr>
          <p:cNvPr id="158" name="Google Shape;158;p27"/>
          <p:cNvSpPr txBox="1"/>
          <p:nvPr>
            <p:ph idx="1" type="body"/>
          </p:nvPr>
        </p:nvSpPr>
        <p:spPr>
          <a:xfrm>
            <a:off x="311700" y="5640767"/>
            <a:ext cx="5998800" cy="806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159" name="Google Shape;159;p27"/>
          <p:cNvSpPr txBox="1"/>
          <p:nvPr>
            <p:ph idx="12" type="sldNum"/>
          </p:nvPr>
        </p:nvSpPr>
        <p:spPr>
          <a:xfrm>
            <a:off x="8472458" y="6217622"/>
            <a:ext cx="548700" cy="524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60" name="Shape 160"/>
        <p:cNvGrpSpPr/>
        <p:nvPr/>
      </p:nvGrpSpPr>
      <p:grpSpPr>
        <a:xfrm>
          <a:off x="0" y="0"/>
          <a:ext cx="0" cy="0"/>
          <a:chOff x="0" y="0"/>
          <a:chExt cx="0" cy="0"/>
        </a:xfrm>
      </p:grpSpPr>
      <p:sp>
        <p:nvSpPr>
          <p:cNvPr id="161" name="Google Shape;161;p28"/>
          <p:cNvSpPr txBox="1"/>
          <p:nvPr>
            <p:ph hasCustomPrompt="1" type="title"/>
          </p:nvPr>
        </p:nvSpPr>
        <p:spPr>
          <a:xfrm>
            <a:off x="311700" y="1474833"/>
            <a:ext cx="8520600" cy="26180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62" name="Google Shape;162;p28"/>
          <p:cNvSpPr txBox="1"/>
          <p:nvPr>
            <p:ph idx="1" type="body"/>
          </p:nvPr>
        </p:nvSpPr>
        <p:spPr>
          <a:xfrm>
            <a:off x="311700" y="4202967"/>
            <a:ext cx="8520600" cy="17344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163" name="Google Shape;163;p28"/>
          <p:cNvSpPr txBox="1"/>
          <p:nvPr>
            <p:ph idx="12" type="sldNum"/>
          </p:nvPr>
        </p:nvSpPr>
        <p:spPr>
          <a:xfrm>
            <a:off x="8472458" y="6217622"/>
            <a:ext cx="548700" cy="524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64" name="Shape 164"/>
        <p:cNvGrpSpPr/>
        <p:nvPr/>
      </p:nvGrpSpPr>
      <p:grpSpPr>
        <a:xfrm>
          <a:off x="0" y="0"/>
          <a:ext cx="0" cy="0"/>
          <a:chOff x="0" y="0"/>
          <a:chExt cx="0" cy="0"/>
        </a:xfrm>
      </p:grpSpPr>
      <p:sp>
        <p:nvSpPr>
          <p:cNvPr id="165" name="Google Shape;165;p29"/>
          <p:cNvSpPr txBox="1"/>
          <p:nvPr>
            <p:ph idx="12" type="sldNum"/>
          </p:nvPr>
        </p:nvSpPr>
        <p:spPr>
          <a:xfrm>
            <a:off x="8472458" y="6217622"/>
            <a:ext cx="548700" cy="524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8" name="Shape 28"/>
        <p:cNvGrpSpPr/>
        <p:nvPr/>
      </p:nvGrpSpPr>
      <p:grpSpPr>
        <a:xfrm>
          <a:off x="0" y="0"/>
          <a:ext cx="0" cy="0"/>
          <a:chOff x="0" y="0"/>
          <a:chExt cx="0" cy="0"/>
        </a:xfrm>
      </p:grpSpPr>
      <p:sp>
        <p:nvSpPr>
          <p:cNvPr id="29" name="Google Shape;29;p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0" name="Google Shape;30;p4"/>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 name="Google Shape;31;p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2 Content" type="objAndTwoObj">
  <p:cSld name="OBJECT_AND_TWO_OBJECTS">
    <p:spTree>
      <p:nvGrpSpPr>
        <p:cNvPr id="34" name="Shape 34"/>
        <p:cNvGrpSpPr/>
        <p:nvPr/>
      </p:nvGrpSpPr>
      <p:grpSpPr>
        <a:xfrm>
          <a:off x="0" y="0"/>
          <a:ext cx="0" cy="0"/>
          <a:chOff x="0" y="0"/>
          <a:chExt cx="0" cy="0"/>
        </a:xfrm>
      </p:grpSpPr>
      <p:sp>
        <p:nvSpPr>
          <p:cNvPr id="35" name="Google Shape;35;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6" name="Google Shape;36;p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7" name="Google Shape;37;p5"/>
          <p:cNvSpPr txBox="1"/>
          <p:nvPr>
            <p:ph idx="2" type="body"/>
          </p:nvPr>
        </p:nvSpPr>
        <p:spPr>
          <a:xfrm>
            <a:off x="4648200" y="1600200"/>
            <a:ext cx="4038600" cy="2185988"/>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8" name="Google Shape;38;p5"/>
          <p:cNvSpPr txBox="1"/>
          <p:nvPr>
            <p:ph idx="3" type="body"/>
          </p:nvPr>
        </p:nvSpPr>
        <p:spPr>
          <a:xfrm>
            <a:off x="4648200" y="3938588"/>
            <a:ext cx="4038600" cy="2187575"/>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9" name="Google Shape;39;p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ext over Content" type="txOverObj">
  <p:cSld name="TEXT_OVER_OBJECT">
    <p:spTree>
      <p:nvGrpSpPr>
        <p:cNvPr id="42" name="Shape 42"/>
        <p:cNvGrpSpPr/>
        <p:nvPr/>
      </p:nvGrpSpPr>
      <p:grpSpPr>
        <a:xfrm>
          <a:off x="0" y="0"/>
          <a:ext cx="0" cy="0"/>
          <a:chOff x="0" y="0"/>
          <a:chExt cx="0" cy="0"/>
        </a:xfrm>
      </p:grpSpPr>
      <p:sp>
        <p:nvSpPr>
          <p:cNvPr id="43" name="Google Shape;43;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4" name="Google Shape;44;p6"/>
          <p:cNvSpPr txBox="1"/>
          <p:nvPr>
            <p:ph idx="1" type="body"/>
          </p:nvPr>
        </p:nvSpPr>
        <p:spPr>
          <a:xfrm>
            <a:off x="457200" y="1600200"/>
            <a:ext cx="8229600" cy="2185988"/>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5" name="Google Shape;45;p6"/>
          <p:cNvSpPr txBox="1"/>
          <p:nvPr>
            <p:ph idx="2" type="body"/>
          </p:nvPr>
        </p:nvSpPr>
        <p:spPr>
          <a:xfrm>
            <a:off x="457200" y="3938588"/>
            <a:ext cx="8229600" cy="2187575"/>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6" name="Google Shape;46;p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and Chart" type="txAndChart">
  <p:cSld name="TEXT_AND_CHART">
    <p:spTree>
      <p:nvGrpSpPr>
        <p:cNvPr id="49" name="Shape 49"/>
        <p:cNvGrpSpPr/>
        <p:nvPr/>
      </p:nvGrpSpPr>
      <p:grpSpPr>
        <a:xfrm>
          <a:off x="0" y="0"/>
          <a:ext cx="0" cy="0"/>
          <a:chOff x="0" y="0"/>
          <a:chExt cx="0" cy="0"/>
        </a:xfrm>
      </p:grpSpPr>
      <p:sp>
        <p:nvSpPr>
          <p:cNvPr id="50" name="Google Shape;50;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 name="Google Shape;51;p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2" name="Google Shape;52;p7"/>
          <p:cNvSpPr/>
          <p:nvPr>
            <p:ph idx="2" type="chart"/>
          </p:nvPr>
        </p:nvSpPr>
        <p:spPr>
          <a:xfrm>
            <a:off x="4648200" y="1600200"/>
            <a:ext cx="4038600" cy="4525963"/>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3" name="Google Shape;53;p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6" name="Shape 56"/>
        <p:cNvGrpSpPr/>
        <p:nvPr/>
      </p:nvGrpSpPr>
      <p:grpSpPr>
        <a:xfrm>
          <a:off x="0" y="0"/>
          <a:ext cx="0" cy="0"/>
          <a:chOff x="0" y="0"/>
          <a:chExt cx="0" cy="0"/>
        </a:xfrm>
      </p:grpSpPr>
      <p:sp>
        <p:nvSpPr>
          <p:cNvPr id="57" name="Google Shape;57;p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8" name="Google Shape;58;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59" name="Google Shape;59;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60" name="Google Shape;60;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61" name="Google Shape;61;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62" name="Google Shape;62;p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5" name="Shape 65"/>
        <p:cNvGrpSpPr/>
        <p:nvPr/>
      </p:nvGrpSpPr>
      <p:grpSpPr>
        <a:xfrm>
          <a:off x="0" y="0"/>
          <a:ext cx="0" cy="0"/>
          <a:chOff x="0" y="0"/>
          <a:chExt cx="0" cy="0"/>
        </a:xfrm>
      </p:grpSpPr>
      <p:sp>
        <p:nvSpPr>
          <p:cNvPr id="66" name="Google Shape;66;p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and 2 Content" type="txAndTwoObj">
  <p:cSld name="TEXT_AND_TWO_OBJECTS">
    <p:spTree>
      <p:nvGrpSpPr>
        <p:cNvPr id="69" name="Shape 69"/>
        <p:cNvGrpSpPr/>
        <p:nvPr/>
      </p:nvGrpSpPr>
      <p:grpSpPr>
        <a:xfrm>
          <a:off x="0" y="0"/>
          <a:ext cx="0" cy="0"/>
          <a:chOff x="0" y="0"/>
          <a:chExt cx="0" cy="0"/>
        </a:xfrm>
      </p:grpSpPr>
      <p:sp>
        <p:nvSpPr>
          <p:cNvPr id="70" name="Google Shape;70;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1" name="Google Shape;71;p1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2" name="Google Shape;72;p10"/>
          <p:cNvSpPr txBox="1"/>
          <p:nvPr>
            <p:ph idx="2" type="body"/>
          </p:nvPr>
        </p:nvSpPr>
        <p:spPr>
          <a:xfrm>
            <a:off x="4648200" y="1600200"/>
            <a:ext cx="4038600" cy="2185988"/>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3" name="Google Shape;73;p10"/>
          <p:cNvSpPr txBox="1"/>
          <p:nvPr>
            <p:ph idx="3" type="body"/>
          </p:nvPr>
        </p:nvSpPr>
        <p:spPr>
          <a:xfrm>
            <a:off x="4648200" y="3938588"/>
            <a:ext cx="4038600" cy="2187575"/>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4" name="Google Shape;74;p1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2" Type="http://schemas.openxmlformats.org/officeDocument/2006/relationships/theme" Target="../theme/theme1.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1" name="Google Shape;11;p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121" name="Shape 121"/>
        <p:cNvGrpSpPr/>
        <p:nvPr/>
      </p:nvGrpSpPr>
      <p:grpSpPr>
        <a:xfrm>
          <a:off x="0" y="0"/>
          <a:ext cx="0" cy="0"/>
          <a:chOff x="0" y="0"/>
          <a:chExt cx="0" cy="0"/>
        </a:xfrm>
      </p:grpSpPr>
      <p:sp>
        <p:nvSpPr>
          <p:cNvPr id="122" name="Google Shape;122;p18"/>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23" name="Google Shape;123;p18"/>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124" name="Google Shape;124;p18"/>
          <p:cNvSpPr txBox="1"/>
          <p:nvPr>
            <p:ph idx="12" type="sldNum"/>
          </p:nvPr>
        </p:nvSpPr>
        <p:spPr>
          <a:xfrm>
            <a:off x="8472458" y="6217622"/>
            <a:ext cx="548700" cy="524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30"/>
          <p:cNvSpPr txBox="1"/>
          <p:nvPr>
            <p:ph type="ctrTitle"/>
          </p:nvPr>
        </p:nvSpPr>
        <p:spPr>
          <a:xfrm>
            <a:off x="533400" y="78750"/>
            <a:ext cx="7772400" cy="1470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folHlink"/>
              </a:buClr>
              <a:buSzPts val="4400"/>
              <a:buFont typeface="Arial"/>
              <a:buNone/>
            </a:pPr>
            <a:r>
              <a:rPr b="0" i="0" lang="en-US" sz="4400" u="none">
                <a:solidFill>
                  <a:schemeClr val="folHlink"/>
                </a:solidFill>
                <a:latin typeface="Arial"/>
                <a:ea typeface="Arial"/>
                <a:cs typeface="Arial"/>
                <a:sym typeface="Arial"/>
              </a:rPr>
              <a:t>Welcome to Curriculum Night!</a:t>
            </a:r>
            <a:endParaRPr/>
          </a:p>
        </p:txBody>
      </p:sp>
      <p:sp>
        <p:nvSpPr>
          <p:cNvPr id="171" name="Google Shape;171;p30"/>
          <p:cNvSpPr txBox="1"/>
          <p:nvPr>
            <p:ph idx="1" type="subTitle"/>
          </p:nvPr>
        </p:nvSpPr>
        <p:spPr>
          <a:xfrm>
            <a:off x="876300" y="1101475"/>
            <a:ext cx="7391400" cy="1470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000"/>
              <a:buFont typeface="Arial"/>
              <a:buNone/>
            </a:pPr>
            <a:r>
              <a:rPr lang="en-US" sz="4000">
                <a:solidFill>
                  <a:srgbClr val="6600CC"/>
                </a:solidFill>
              </a:rPr>
              <a:t>Updates in Reading and Math</a:t>
            </a:r>
            <a:endParaRPr sz="4000">
              <a:solidFill>
                <a:srgbClr val="6600CC"/>
              </a:solidFill>
            </a:endParaRPr>
          </a:p>
          <a:p>
            <a:pPr indent="0" lvl="0" marL="0" rtl="0" algn="ctr">
              <a:lnSpc>
                <a:spcPct val="100000"/>
              </a:lnSpc>
              <a:spcBef>
                <a:spcPts val="800"/>
              </a:spcBef>
              <a:spcAft>
                <a:spcPts val="0"/>
              </a:spcAft>
              <a:buClr>
                <a:srgbClr val="6600CC"/>
              </a:buClr>
              <a:buSzPts val="4000"/>
              <a:buFont typeface="Arial"/>
              <a:buNone/>
            </a:pPr>
            <a:r>
              <a:rPr lang="en-US" sz="4000">
                <a:solidFill>
                  <a:srgbClr val="6600CC"/>
                </a:solidFill>
              </a:rPr>
              <a:t>1</a:t>
            </a:r>
            <a:r>
              <a:rPr b="0" baseline="30000" i="0" lang="en-US" sz="4000" u="none">
                <a:solidFill>
                  <a:srgbClr val="6600CC"/>
                </a:solidFill>
                <a:latin typeface="Arial"/>
                <a:ea typeface="Arial"/>
                <a:cs typeface="Arial"/>
                <a:sym typeface="Arial"/>
              </a:rPr>
              <a:t>st</a:t>
            </a:r>
            <a:r>
              <a:rPr b="0" i="0" lang="en-US" sz="4000" u="none">
                <a:solidFill>
                  <a:srgbClr val="6600CC"/>
                </a:solidFill>
                <a:latin typeface="Arial"/>
                <a:ea typeface="Arial"/>
                <a:cs typeface="Arial"/>
                <a:sym typeface="Arial"/>
              </a:rPr>
              <a:t> Grade</a:t>
            </a:r>
            <a:endParaRPr b="0" i="0" sz="4000" u="none">
              <a:solidFill>
                <a:srgbClr val="6600CC"/>
              </a:solidFill>
              <a:latin typeface="Arial"/>
              <a:ea typeface="Arial"/>
              <a:cs typeface="Arial"/>
              <a:sym typeface="Arial"/>
            </a:endParaRPr>
          </a:p>
          <a:p>
            <a:pPr indent="0" lvl="0" marL="0" rtl="0" algn="ctr">
              <a:lnSpc>
                <a:spcPct val="100000"/>
              </a:lnSpc>
              <a:spcBef>
                <a:spcPts val="480"/>
              </a:spcBef>
              <a:spcAft>
                <a:spcPts val="0"/>
              </a:spcAft>
              <a:buClr>
                <a:srgbClr val="FF0000"/>
              </a:buClr>
              <a:buSzPts val="2400"/>
              <a:buFont typeface="Arial"/>
              <a:buNone/>
            </a:pPr>
            <a:r>
              <a:t/>
            </a:r>
            <a:endParaRPr sz="4000">
              <a:solidFill>
                <a:srgbClr val="6600CC"/>
              </a:solidFill>
            </a:endParaRPr>
          </a:p>
          <a:p>
            <a:pPr indent="0" lvl="0" marL="0" rtl="0" algn="ctr">
              <a:lnSpc>
                <a:spcPct val="100000"/>
              </a:lnSpc>
              <a:spcBef>
                <a:spcPts val="480"/>
              </a:spcBef>
              <a:spcAft>
                <a:spcPts val="0"/>
              </a:spcAft>
              <a:buClr>
                <a:srgbClr val="FF0000"/>
              </a:buClr>
              <a:buSzPts val="2400"/>
              <a:buFont typeface="Arial"/>
              <a:buNone/>
            </a:pPr>
            <a:r>
              <a:t/>
            </a:r>
            <a:endParaRPr sz="2400">
              <a:solidFill>
                <a:srgbClr val="FF0000"/>
              </a:solidFill>
            </a:endParaRPr>
          </a:p>
        </p:txBody>
      </p:sp>
      <p:pic>
        <p:nvPicPr>
          <p:cNvPr id="172" name="Google Shape;172;p30"/>
          <p:cNvPicPr preferRelativeResize="0"/>
          <p:nvPr/>
        </p:nvPicPr>
        <p:blipFill>
          <a:blip r:embed="rId3">
            <a:alphaModFix/>
          </a:blip>
          <a:stretch>
            <a:fillRect/>
          </a:stretch>
        </p:blipFill>
        <p:spPr>
          <a:xfrm>
            <a:off x="2899125" y="2445350"/>
            <a:ext cx="3534759" cy="2348902"/>
          </a:xfrm>
          <a:prstGeom prst="rect">
            <a:avLst/>
          </a:prstGeom>
          <a:noFill/>
          <a:ln>
            <a:noFill/>
          </a:ln>
        </p:spPr>
      </p:pic>
      <p:sp>
        <p:nvSpPr>
          <p:cNvPr id="173" name="Google Shape;173;p30"/>
          <p:cNvSpPr txBox="1"/>
          <p:nvPr/>
        </p:nvSpPr>
        <p:spPr>
          <a:xfrm>
            <a:off x="149225" y="4794250"/>
            <a:ext cx="8899200" cy="190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latin typeface="Chewy"/>
                <a:ea typeface="Chewy"/>
                <a:cs typeface="Chewy"/>
                <a:sym typeface="Chewy"/>
              </a:rPr>
              <a:t>Karla Endemann</a:t>
            </a:r>
            <a:endParaRPr sz="2400">
              <a:latin typeface="Chewy"/>
              <a:ea typeface="Chewy"/>
              <a:cs typeface="Chewy"/>
              <a:sym typeface="Chewy"/>
            </a:endParaRPr>
          </a:p>
          <a:p>
            <a:pPr indent="0" lvl="0" marL="0" rtl="0" algn="ctr">
              <a:spcBef>
                <a:spcPts val="0"/>
              </a:spcBef>
              <a:spcAft>
                <a:spcPts val="0"/>
              </a:spcAft>
              <a:buNone/>
            </a:pPr>
            <a:r>
              <a:rPr lang="en-US" sz="2400">
                <a:latin typeface="Chewy"/>
                <a:ea typeface="Chewy"/>
                <a:cs typeface="Chewy"/>
                <a:sym typeface="Chewy"/>
              </a:rPr>
              <a:t>Judy Kinsela</a:t>
            </a:r>
            <a:endParaRPr sz="2400">
              <a:latin typeface="Chewy"/>
              <a:ea typeface="Chewy"/>
              <a:cs typeface="Chewy"/>
              <a:sym typeface="Chewy"/>
            </a:endParaRPr>
          </a:p>
          <a:p>
            <a:pPr indent="0" lvl="0" marL="0" rtl="0" algn="ctr">
              <a:spcBef>
                <a:spcPts val="0"/>
              </a:spcBef>
              <a:spcAft>
                <a:spcPts val="0"/>
              </a:spcAft>
              <a:buNone/>
            </a:pPr>
            <a:r>
              <a:rPr lang="en-US" sz="2400">
                <a:latin typeface="Chewy"/>
                <a:ea typeface="Chewy"/>
                <a:cs typeface="Chewy"/>
                <a:sym typeface="Chewy"/>
              </a:rPr>
              <a:t>Judy Kinsela</a:t>
            </a:r>
            <a:endParaRPr sz="2400">
              <a:latin typeface="Chewy"/>
              <a:ea typeface="Chewy"/>
              <a:cs typeface="Chewy"/>
              <a:sym typeface="Chewy"/>
            </a:endParaRPr>
          </a:p>
          <a:p>
            <a:pPr indent="0" lvl="0" marL="0" rtl="0" algn="ctr">
              <a:spcBef>
                <a:spcPts val="0"/>
              </a:spcBef>
              <a:spcAft>
                <a:spcPts val="0"/>
              </a:spcAft>
              <a:buNone/>
            </a:pPr>
            <a:r>
              <a:rPr lang="en-US" sz="2400">
                <a:latin typeface="Chewy"/>
                <a:ea typeface="Chewy"/>
                <a:cs typeface="Chewy"/>
                <a:sym typeface="Chewy"/>
              </a:rPr>
              <a:t>Bonnie Wilkie</a:t>
            </a:r>
            <a:endParaRPr sz="2400">
              <a:latin typeface="Chewy"/>
              <a:ea typeface="Chewy"/>
              <a:cs typeface="Chewy"/>
              <a:sym typeface="Chewy"/>
            </a:endParaRPr>
          </a:p>
          <a:p>
            <a:pPr indent="0" lvl="0" marL="0" rtl="0" algn="ctr">
              <a:spcBef>
                <a:spcPts val="0"/>
              </a:spcBef>
              <a:spcAft>
                <a:spcPts val="0"/>
              </a:spcAft>
              <a:buNone/>
            </a:pPr>
            <a:r>
              <a:rPr lang="en-US" sz="2400">
                <a:latin typeface="Chewy"/>
                <a:ea typeface="Chewy"/>
                <a:cs typeface="Chewy"/>
                <a:sym typeface="Chewy"/>
              </a:rPr>
              <a:t>Angela Taylor</a:t>
            </a:r>
            <a:endParaRPr sz="2400">
              <a:latin typeface="Chewy"/>
              <a:ea typeface="Chewy"/>
              <a:cs typeface="Chewy"/>
              <a:sym typeface="Chew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3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6600"/>
              </a:buClr>
              <a:buSzPts val="4400"/>
              <a:buFont typeface="Arial"/>
              <a:buNone/>
            </a:pPr>
            <a:r>
              <a:rPr b="0" i="0" lang="en-US" sz="4400" u="none">
                <a:solidFill>
                  <a:srgbClr val="FF6600"/>
                </a:solidFill>
                <a:latin typeface="Arial"/>
                <a:ea typeface="Arial"/>
                <a:cs typeface="Arial"/>
                <a:sym typeface="Arial"/>
              </a:rPr>
              <a:t>Blending</a:t>
            </a:r>
            <a:endParaRPr/>
          </a:p>
        </p:txBody>
      </p:sp>
      <p:sp>
        <p:nvSpPr>
          <p:cNvPr id="244" name="Google Shape;244;p39"/>
          <p:cNvSpPr txBox="1"/>
          <p:nvPr>
            <p:ph idx="1" type="body"/>
          </p:nvPr>
        </p:nvSpPr>
        <p:spPr>
          <a:xfrm>
            <a:off x="457200" y="1295400"/>
            <a:ext cx="8229600" cy="1524000"/>
          </a:xfrm>
          <a:prstGeom prst="rect">
            <a:avLst/>
          </a:prstGeom>
          <a:noFill/>
          <a:ln>
            <a:noFill/>
          </a:ln>
        </p:spPr>
        <p:txBody>
          <a:bodyPr anchorCtr="0" anchor="t" bIns="45700" lIns="91425" spcFirstLastPara="1" rIns="91425" wrap="square" tIns="45700">
            <a:noAutofit/>
          </a:bodyPr>
          <a:lstStyle/>
          <a:p>
            <a:pPr indent="-342900" lvl="0" marL="34290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	</a:t>
            </a:r>
            <a:r>
              <a:rPr b="0" i="0" lang="en-US" sz="2400" u="none">
                <a:solidFill>
                  <a:schemeClr val="dk1"/>
                </a:solidFill>
                <a:latin typeface="Arial"/>
                <a:ea typeface="Arial"/>
                <a:cs typeface="Arial"/>
                <a:sym typeface="Arial"/>
              </a:rPr>
              <a:t>To become proficient readers, students must learn to blend individual sounds smoothly together in words without choppy pauses between sounds.</a:t>
            </a:r>
            <a:endParaRPr/>
          </a:p>
          <a:p>
            <a:pPr indent="-190500" lvl="0" marL="342900" rtl="0" algn="l">
              <a:spcBef>
                <a:spcPts val="48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p:txBody>
      </p:sp>
      <p:sp>
        <p:nvSpPr>
          <p:cNvPr id="245" name="Google Shape;245;p39"/>
          <p:cNvSpPr txBox="1"/>
          <p:nvPr>
            <p:ph idx="1" type="body"/>
          </p:nvPr>
        </p:nvSpPr>
        <p:spPr>
          <a:xfrm>
            <a:off x="457200" y="2819400"/>
            <a:ext cx="8229600" cy="3330575"/>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a:p>
            <a:pPr indent="-342900" lvl="0" marL="342900" marR="0" rtl="0" algn="ctr">
              <a:lnSpc>
                <a:spcPct val="100000"/>
              </a:lnSpc>
              <a:spcBef>
                <a:spcPts val="56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a:p>
            <a:pPr indent="-342900" lvl="0" marL="342900" marR="0" rtl="0" algn="ctr">
              <a:lnSpc>
                <a:spcPct val="100000"/>
              </a:lnSpc>
              <a:spcBef>
                <a:spcPts val="640"/>
              </a:spcBef>
              <a:spcAft>
                <a:spcPts val="0"/>
              </a:spcAft>
              <a:buClr>
                <a:schemeClr val="dk1"/>
              </a:buClr>
              <a:buSzPts val="3200"/>
              <a:buFont typeface="Arial"/>
              <a:buNone/>
            </a:pPr>
            <a:r>
              <a:t/>
            </a:r>
            <a:endParaRPr b="0" i="0" sz="3200" u="none" cap="none" strike="noStrike">
              <a:solidFill>
                <a:srgbClr val="6600CC"/>
              </a:solidFill>
              <a:latin typeface="Arial"/>
              <a:ea typeface="Arial"/>
              <a:cs typeface="Arial"/>
              <a:sym typeface="Arial"/>
            </a:endParaRPr>
          </a:p>
          <a:p>
            <a:pPr indent="-342900" lvl="0" marL="342900" marR="0" rtl="0" algn="ctr">
              <a:lnSpc>
                <a:spcPct val="100000"/>
              </a:lnSpc>
              <a:spcBef>
                <a:spcPts val="640"/>
              </a:spcBef>
              <a:spcAft>
                <a:spcPts val="0"/>
              </a:spcAft>
              <a:buClr>
                <a:srgbClr val="6600CC"/>
              </a:buClr>
              <a:buSzPts val="3200"/>
              <a:buFont typeface="Arial"/>
              <a:buNone/>
            </a:pPr>
            <a:r>
              <a:rPr b="0" i="0" lang="en-US" sz="3200" u="none" cap="none" strike="noStrike">
                <a:solidFill>
                  <a:srgbClr val="6600CC"/>
                </a:solidFill>
                <a:latin typeface="Arial"/>
                <a:ea typeface="Arial"/>
                <a:cs typeface="Arial"/>
                <a:sym typeface="Arial"/>
              </a:rPr>
              <a:t>jump	</a:t>
            </a:r>
            <a:r>
              <a:rPr b="0" i="0" lang="en-US" sz="3200" u="none" cap="none" strike="noStrike">
                <a:solidFill>
                  <a:schemeClr val="dk1"/>
                </a:solidFill>
                <a:latin typeface="Arial"/>
                <a:ea typeface="Arial"/>
                <a:cs typeface="Arial"/>
                <a:sym typeface="Arial"/>
              </a:rPr>
              <a:t>		</a:t>
            </a:r>
            <a:r>
              <a:rPr b="0" i="0" lang="en-US" sz="3200" u="none" cap="none" strike="noStrike">
                <a:solidFill>
                  <a:srgbClr val="FF6600"/>
                </a:solidFill>
                <a:latin typeface="Arial"/>
                <a:ea typeface="Arial"/>
                <a:cs typeface="Arial"/>
                <a:sym typeface="Arial"/>
              </a:rPr>
              <a:t>drive</a:t>
            </a:r>
            <a:r>
              <a:rPr b="0" i="0" lang="en-US" sz="3200" u="none" cap="none" strike="noStrike">
                <a:solidFill>
                  <a:schemeClr val="dk1"/>
                </a:solidFill>
                <a:latin typeface="Arial"/>
                <a:ea typeface="Arial"/>
                <a:cs typeface="Arial"/>
                <a:sym typeface="Arial"/>
              </a:rPr>
              <a:t>			</a:t>
            </a:r>
            <a:r>
              <a:rPr b="0" i="0" lang="en-US" sz="3200" u="none" cap="none" strike="noStrike">
                <a:solidFill>
                  <a:srgbClr val="0066FF"/>
                </a:solidFill>
                <a:latin typeface="Arial"/>
                <a:ea typeface="Arial"/>
                <a:cs typeface="Arial"/>
                <a:sym typeface="Arial"/>
              </a:rPr>
              <a:t>cartoon</a:t>
            </a:r>
            <a:endParaRPr/>
          </a:p>
        </p:txBody>
      </p:sp>
      <p:sp>
        <p:nvSpPr>
          <p:cNvPr descr="Image result for what is blending in reading" id="246" name="Google Shape;246;p39"/>
          <p:cNvSpPr txBox="1"/>
          <p:nvPr/>
        </p:nvSpPr>
        <p:spPr>
          <a:xfrm>
            <a:off x="155575" y="46037"/>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blending-header" id="247" name="Google Shape;247;p39"/>
          <p:cNvPicPr preferRelativeResize="0"/>
          <p:nvPr/>
        </p:nvPicPr>
        <p:blipFill rotWithShape="1">
          <a:blip r:embed="rId3">
            <a:alphaModFix/>
          </a:blip>
          <a:srcRect b="0" l="8332" r="8332" t="25832"/>
          <a:stretch/>
        </p:blipFill>
        <p:spPr>
          <a:xfrm>
            <a:off x="3505200" y="2590800"/>
            <a:ext cx="2209800" cy="9826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4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b="0" i="0" lang="en-US" sz="4400" u="none">
                <a:solidFill>
                  <a:srgbClr val="FF0000"/>
                </a:solidFill>
                <a:latin typeface="Arial"/>
                <a:ea typeface="Arial"/>
                <a:cs typeface="Arial"/>
                <a:sym typeface="Arial"/>
              </a:rPr>
              <a:t>Reader’s Workshop</a:t>
            </a:r>
            <a:endParaRPr/>
          </a:p>
        </p:txBody>
      </p:sp>
      <p:sp>
        <p:nvSpPr>
          <p:cNvPr id="253" name="Google Shape;253;p40"/>
          <p:cNvSpPr txBox="1"/>
          <p:nvPr>
            <p:ph idx="1" type="body"/>
          </p:nvPr>
        </p:nvSpPr>
        <p:spPr>
          <a:xfrm>
            <a:off x="492125" y="1295400"/>
            <a:ext cx="8305800" cy="4525962"/>
          </a:xfrm>
          <a:prstGeom prst="rect">
            <a:avLst/>
          </a:prstGeom>
          <a:noFill/>
          <a:ln>
            <a:noFill/>
          </a:ln>
        </p:spPr>
        <p:txBody>
          <a:bodyPr anchorCtr="0" anchor="t" bIns="45700" lIns="91425" spcFirstLastPara="1" rIns="91425" wrap="square" tIns="45700">
            <a:noAutofit/>
          </a:bodyPr>
          <a:lstStyle/>
          <a:p>
            <a:pPr indent="-342900" lvl="0" marL="342900" rtl="0" algn="ctr">
              <a:lnSpc>
                <a:spcPct val="90000"/>
              </a:lnSpc>
              <a:spcBef>
                <a:spcPts val="0"/>
              </a:spcBef>
              <a:spcAft>
                <a:spcPts val="0"/>
              </a:spcAft>
              <a:buClr>
                <a:schemeClr val="dk1"/>
              </a:buClr>
              <a:buSzPts val="2800"/>
              <a:buFont typeface="Comic Sans MS"/>
              <a:buNone/>
            </a:pPr>
            <a:r>
              <a:rPr b="0" i="0" lang="en-US" sz="2800" u="none">
                <a:solidFill>
                  <a:schemeClr val="dk1"/>
                </a:solidFill>
                <a:latin typeface="Comic Sans MS"/>
                <a:ea typeface="Comic Sans MS"/>
                <a:cs typeface="Comic Sans MS"/>
                <a:sym typeface="Comic Sans MS"/>
              </a:rPr>
              <a:t>Reader’s Workshop focuses on the strengths and needs of each individual student through differentiated instruction. Children are explicitly taught strategies to become more skillful at reading and comprehending a variety of texts. Students are given time and choice of what to read on their individual level, as well as opportunities to read and share with their peers.</a:t>
            </a:r>
            <a:r>
              <a:rPr b="0" i="0" lang="en-US" sz="3200" u="none">
                <a:solidFill>
                  <a:schemeClr val="dk1"/>
                </a:solidFill>
                <a:latin typeface="Comic Sans MS"/>
                <a:ea typeface="Comic Sans MS"/>
                <a:cs typeface="Comic Sans MS"/>
                <a:sym typeface="Comic Sans MS"/>
              </a:rPr>
              <a:t> </a:t>
            </a:r>
            <a:endParaRPr/>
          </a:p>
        </p:txBody>
      </p:sp>
      <p:pic>
        <p:nvPicPr>
          <p:cNvPr descr="reading%20child" id="254" name="Google Shape;254;p40"/>
          <p:cNvPicPr preferRelativeResize="0"/>
          <p:nvPr>
            <p:ph idx="1" type="body"/>
          </p:nvPr>
        </p:nvPicPr>
        <p:blipFill rotWithShape="1">
          <a:blip r:embed="rId3">
            <a:alphaModFix/>
          </a:blip>
          <a:srcRect b="0" l="0" r="0" t="0"/>
          <a:stretch/>
        </p:blipFill>
        <p:spPr>
          <a:xfrm>
            <a:off x="3962400" y="4981575"/>
            <a:ext cx="1670050" cy="190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4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b="0" i="0" lang="en-US" sz="4400" u="none">
                <a:solidFill>
                  <a:srgbClr val="FF0000"/>
                </a:solidFill>
                <a:latin typeface="Arial"/>
                <a:ea typeface="Arial"/>
                <a:cs typeface="Arial"/>
                <a:sym typeface="Arial"/>
              </a:rPr>
              <a:t>The Model</a:t>
            </a:r>
            <a:endParaRPr/>
          </a:p>
        </p:txBody>
      </p:sp>
      <p:sp>
        <p:nvSpPr>
          <p:cNvPr id="260" name="Google Shape;260;p41"/>
          <p:cNvSpPr txBox="1"/>
          <p:nvPr>
            <p:ph idx="1" type="body"/>
          </p:nvPr>
        </p:nvSpPr>
        <p:spPr>
          <a:xfrm>
            <a:off x="457200" y="1600200"/>
            <a:ext cx="4038600"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Mini Lesson</a:t>
            </a:r>
            <a:endParaRPr/>
          </a:p>
          <a:p>
            <a:pPr indent="-342900" lvl="0" marL="342900" rtl="0" algn="l">
              <a:lnSpc>
                <a:spcPct val="90000"/>
              </a:lnSpc>
              <a:spcBef>
                <a:spcPts val="36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Students are actively engaged in…</a:t>
            </a:r>
            <a:endParaRPr/>
          </a:p>
          <a:p>
            <a:pPr indent="-342900" lvl="0" marL="342900" rtl="0" algn="l">
              <a:lnSpc>
                <a:spcPct val="90000"/>
              </a:lnSpc>
              <a:spcBef>
                <a:spcPts val="36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Strategy/Craft/Genre lesson</a:t>
            </a:r>
            <a:endParaRPr/>
          </a:p>
          <a:p>
            <a:pPr indent="-342900" lvl="0" marL="342900" rtl="0" algn="l">
              <a:lnSpc>
                <a:spcPct val="90000"/>
              </a:lnSpc>
              <a:spcBef>
                <a:spcPts val="36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Read Aloud</a:t>
            </a:r>
            <a:endParaRPr/>
          </a:p>
          <a:p>
            <a:pPr indent="-342900" lvl="0" marL="342900" rtl="0" algn="l">
              <a:lnSpc>
                <a:spcPct val="90000"/>
              </a:lnSpc>
              <a:spcBef>
                <a:spcPts val="36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Comprehension kills practice</a:t>
            </a:r>
            <a:endParaRPr/>
          </a:p>
          <a:p>
            <a:pPr indent="-342900" lvl="0" marL="342900" rtl="0" algn="l">
              <a:lnSpc>
                <a:spcPct val="90000"/>
              </a:lnSpc>
              <a:spcBef>
                <a:spcPts val="36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Turn and Talk</a:t>
            </a:r>
            <a:endParaRPr/>
          </a:p>
          <a:p>
            <a:pPr indent="-342900" lvl="0" marL="342900" rtl="0" algn="l">
              <a:lnSpc>
                <a:spcPct val="9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Independent Reading</a:t>
            </a:r>
            <a:endParaRPr/>
          </a:p>
          <a:p>
            <a:pPr indent="-342900" lvl="0" marL="342900" rtl="0" algn="l">
              <a:lnSpc>
                <a:spcPct val="90000"/>
              </a:lnSpc>
              <a:spcBef>
                <a:spcPts val="36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Students read, read, read</a:t>
            </a:r>
            <a:endParaRPr/>
          </a:p>
          <a:p>
            <a:pPr indent="-342900" lvl="0" marL="342900" rtl="0" algn="l">
              <a:lnSpc>
                <a:spcPct val="90000"/>
              </a:lnSpc>
              <a:spcBef>
                <a:spcPts val="36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Teacher holds guided reading groups</a:t>
            </a:r>
            <a:endParaRPr/>
          </a:p>
          <a:p>
            <a:pPr indent="-342900" lvl="0" marL="342900" rtl="0" algn="l">
              <a:lnSpc>
                <a:spcPct val="9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Share</a:t>
            </a:r>
            <a:endParaRPr/>
          </a:p>
          <a:p>
            <a:pPr indent="-342900" lvl="0" marL="342900" rtl="0" algn="l">
              <a:lnSpc>
                <a:spcPct val="90000"/>
              </a:lnSpc>
              <a:spcBef>
                <a:spcPts val="36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Students share and reflect on their reading</a:t>
            </a:r>
            <a:endParaRPr/>
          </a:p>
          <a:p>
            <a:pPr indent="-228600" lvl="0" marL="342900" rtl="0" algn="l">
              <a:spcBef>
                <a:spcPts val="36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p:txBody>
      </p:sp>
      <p:pic>
        <p:nvPicPr>
          <p:cNvPr id="261" name="Google Shape;261;p41"/>
          <p:cNvPicPr preferRelativeResize="0"/>
          <p:nvPr>
            <p:ph idx="2" type="chart"/>
          </p:nvPr>
        </p:nvPicPr>
        <p:blipFill rotWithShape="1">
          <a:blip r:embed="rId3">
            <a:alphaModFix/>
          </a:blip>
          <a:srcRect b="24356" l="22412" r="24969" t="23344"/>
          <a:stretch/>
        </p:blipFill>
        <p:spPr>
          <a:xfrm>
            <a:off x="4495800" y="1600200"/>
            <a:ext cx="4114800" cy="4267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4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b="0" i="0" lang="en-US" sz="4400" u="none">
                <a:solidFill>
                  <a:srgbClr val="FF0000"/>
                </a:solidFill>
                <a:latin typeface="Arial"/>
                <a:ea typeface="Arial"/>
                <a:cs typeface="Arial"/>
                <a:sym typeface="Arial"/>
              </a:rPr>
              <a:t>Guided Reading</a:t>
            </a:r>
            <a:endParaRPr/>
          </a:p>
        </p:txBody>
      </p:sp>
      <p:sp>
        <p:nvSpPr>
          <p:cNvPr id="267" name="Google Shape;267;p42"/>
          <p:cNvSpPr txBox="1"/>
          <p:nvPr>
            <p:ph idx="1" type="body"/>
          </p:nvPr>
        </p:nvSpPr>
        <p:spPr>
          <a:xfrm>
            <a:off x="457200" y="1600200"/>
            <a:ext cx="8305800" cy="4953000"/>
          </a:xfrm>
          <a:prstGeom prst="rect">
            <a:avLst/>
          </a:prstGeom>
          <a:noFill/>
          <a:ln>
            <a:noFill/>
          </a:ln>
        </p:spPr>
        <p:txBody>
          <a:bodyPr anchorCtr="0" anchor="t" bIns="45700" lIns="91425" spcFirstLastPara="1" rIns="91425" wrap="square" tIns="45700">
            <a:noAutofit/>
          </a:bodyPr>
          <a:lstStyle/>
          <a:p>
            <a:pPr indent="-342900" lvl="0" marL="342900" rtl="0" algn="ctr">
              <a:lnSpc>
                <a:spcPct val="100000"/>
              </a:lnSpc>
              <a:spcBef>
                <a:spcPts val="0"/>
              </a:spcBef>
              <a:spcAft>
                <a:spcPts val="0"/>
              </a:spcAft>
              <a:buClr>
                <a:schemeClr val="dk1"/>
              </a:buClr>
              <a:buSzPts val="2800"/>
              <a:buFont typeface="Comic Sans MS"/>
              <a:buNone/>
            </a:pPr>
            <a:r>
              <a:rPr b="0" i="0" lang="en-US" sz="2800" u="none">
                <a:solidFill>
                  <a:schemeClr val="dk1"/>
                </a:solidFill>
                <a:latin typeface="Comic Sans MS"/>
                <a:ea typeface="Comic Sans MS"/>
                <a:cs typeface="Comic Sans MS"/>
                <a:sym typeface="Comic Sans MS"/>
              </a:rPr>
              <a:t>Guided Reading groups are held during Reader’s Workshop. Teachers work with a small group of students who are on the same reading level while the rest of the class reads independently. Guided reading lessons focus on using the strategies taught during mini lessons to read with accuracy and understanding. </a:t>
            </a:r>
            <a:endParaRPr/>
          </a:p>
        </p:txBody>
      </p:sp>
      <p:pic>
        <p:nvPicPr>
          <p:cNvPr descr="guided-reading" id="268" name="Google Shape;268;p42"/>
          <p:cNvPicPr preferRelativeResize="0"/>
          <p:nvPr>
            <p:ph idx="1" type="body"/>
          </p:nvPr>
        </p:nvPicPr>
        <p:blipFill rotWithShape="1">
          <a:blip r:embed="rId3">
            <a:alphaModFix/>
          </a:blip>
          <a:srcRect b="0" l="0" r="0" t="0"/>
          <a:stretch/>
        </p:blipFill>
        <p:spPr>
          <a:xfrm>
            <a:off x="5943600" y="4724400"/>
            <a:ext cx="2895600" cy="1952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4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b="0" i="0" lang="en-US" sz="4400" u="none">
                <a:solidFill>
                  <a:srgbClr val="FF0000"/>
                </a:solidFill>
                <a:latin typeface="Arial"/>
                <a:ea typeface="Arial"/>
                <a:cs typeface="Arial"/>
                <a:sym typeface="Arial"/>
              </a:rPr>
              <a:t>The Strategies</a:t>
            </a:r>
            <a:endParaRPr/>
          </a:p>
        </p:txBody>
      </p:sp>
      <p:pic>
        <p:nvPicPr>
          <p:cNvPr id="274" name="Google Shape;274;p43"/>
          <p:cNvPicPr preferRelativeResize="0"/>
          <p:nvPr>
            <p:ph idx="1" type="body"/>
          </p:nvPr>
        </p:nvPicPr>
        <p:blipFill rotWithShape="1">
          <a:blip r:embed="rId3">
            <a:alphaModFix/>
          </a:blip>
          <a:srcRect b="0" l="0" r="0" t="0"/>
          <a:stretch/>
        </p:blipFill>
        <p:spPr>
          <a:xfrm>
            <a:off x="990600" y="1084262"/>
            <a:ext cx="7162800" cy="559276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4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92D050"/>
              </a:buClr>
              <a:buSzPts val="4400"/>
              <a:buFont typeface="Arial"/>
              <a:buNone/>
            </a:pPr>
            <a:r>
              <a:rPr b="0" i="0" lang="en-US" sz="4400" u="none">
                <a:solidFill>
                  <a:srgbClr val="92D050"/>
                </a:solidFill>
                <a:latin typeface="Arial"/>
                <a:ea typeface="Arial"/>
                <a:cs typeface="Arial"/>
                <a:sym typeface="Arial"/>
              </a:rPr>
              <a:t>What you need to know about comprehension questions</a:t>
            </a:r>
            <a:endParaRPr/>
          </a:p>
        </p:txBody>
      </p:sp>
      <p:sp>
        <p:nvSpPr>
          <p:cNvPr id="280" name="Google Shape;280;p44"/>
          <p:cNvSpPr txBox="1"/>
          <p:nvPr>
            <p:ph idx="1" type="body"/>
          </p:nvPr>
        </p:nvSpPr>
        <p:spPr>
          <a:xfrm>
            <a:off x="304800" y="16764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Comic Sans MS"/>
              <a:buChar char="•"/>
            </a:pPr>
            <a:r>
              <a:rPr b="0" i="0" lang="en-US" sz="3200" u="none" cap="none" strike="noStrike">
                <a:solidFill>
                  <a:schemeClr val="dk1"/>
                </a:solidFill>
                <a:latin typeface="Comic Sans MS"/>
                <a:ea typeface="Comic Sans MS"/>
                <a:cs typeface="Comic Sans MS"/>
                <a:sym typeface="Comic Sans MS"/>
              </a:rPr>
              <a:t>Increasing the rigor in students’ oral and written comprehension</a:t>
            </a:r>
            <a:endParaRPr/>
          </a:p>
          <a:p>
            <a:pPr indent="-342900" lvl="0" marL="342900" marR="0" rtl="0" algn="l">
              <a:lnSpc>
                <a:spcPct val="100000"/>
              </a:lnSpc>
              <a:spcBef>
                <a:spcPts val="640"/>
              </a:spcBef>
              <a:spcAft>
                <a:spcPts val="0"/>
              </a:spcAft>
              <a:buClr>
                <a:schemeClr val="dk1"/>
              </a:buClr>
              <a:buSzPts val="3200"/>
              <a:buFont typeface="Comic Sans MS"/>
              <a:buChar char="•"/>
            </a:pPr>
            <a:r>
              <a:rPr b="0" i="0" lang="en-US" sz="3200" u="none" cap="none" strike="noStrike">
                <a:solidFill>
                  <a:schemeClr val="dk1"/>
                </a:solidFill>
                <a:latin typeface="Comic Sans MS"/>
                <a:ea typeface="Comic Sans MS"/>
                <a:cs typeface="Comic Sans MS"/>
                <a:sym typeface="Comic Sans MS"/>
              </a:rPr>
              <a:t>The difference in the students’ answers are the </a:t>
            </a:r>
            <a:r>
              <a:rPr b="0" i="0" lang="en-US" sz="3200" u="sng" cap="none" strike="noStrike">
                <a:solidFill>
                  <a:schemeClr val="dk1"/>
                </a:solidFill>
                <a:latin typeface="Comic Sans MS"/>
                <a:ea typeface="Comic Sans MS"/>
                <a:cs typeface="Comic Sans MS"/>
                <a:sym typeface="Comic Sans MS"/>
              </a:rPr>
              <a:t>details</a:t>
            </a:r>
            <a:r>
              <a:rPr b="0" i="0" lang="en-US" sz="3200" u="none" cap="none" strike="noStrike">
                <a:solidFill>
                  <a:schemeClr val="dk1"/>
                </a:solidFill>
                <a:latin typeface="Comic Sans MS"/>
                <a:ea typeface="Comic Sans MS"/>
                <a:cs typeface="Comic Sans MS"/>
                <a:sym typeface="Comic Sans MS"/>
              </a:rPr>
              <a:t>.</a:t>
            </a:r>
            <a:endParaRPr/>
          </a:p>
          <a:p>
            <a:pPr indent="-342900" lvl="0" marL="342900" marR="0" rtl="0" algn="l">
              <a:lnSpc>
                <a:spcPct val="100000"/>
              </a:lnSpc>
              <a:spcBef>
                <a:spcPts val="640"/>
              </a:spcBef>
              <a:spcAft>
                <a:spcPts val="0"/>
              </a:spcAft>
              <a:buClr>
                <a:schemeClr val="dk1"/>
              </a:buClr>
              <a:buSzPts val="3200"/>
              <a:buFont typeface="Comic Sans MS"/>
              <a:buChar char="•"/>
            </a:pPr>
            <a:r>
              <a:rPr b="0" i="0" lang="en-US" sz="3200" u="none" cap="none" strike="noStrike">
                <a:solidFill>
                  <a:schemeClr val="dk1"/>
                </a:solidFill>
                <a:latin typeface="Comic Sans MS"/>
                <a:ea typeface="Comic Sans MS"/>
                <a:cs typeface="Comic Sans MS"/>
                <a:sym typeface="Comic Sans MS"/>
              </a:rPr>
              <a:t>Providing details takes deeper thinking and extra time/effort from the students.</a:t>
            </a:r>
            <a:endParaRPr/>
          </a:p>
          <a:p>
            <a:pPr indent="-139700" lvl="0" marL="342900" marR="0" rtl="0" algn="l">
              <a:spcBef>
                <a:spcPts val="640"/>
              </a:spcBef>
              <a:spcAft>
                <a:spcPts val="0"/>
              </a:spcAft>
              <a:buClr>
                <a:schemeClr val="dk1"/>
              </a:buClr>
              <a:buSzPts val="3200"/>
              <a:buFont typeface="Arial"/>
              <a:buNone/>
            </a:pPr>
            <a:r>
              <a:t/>
            </a:r>
            <a:endParaRPr b="0" i="0" sz="3200" u="none">
              <a:solidFill>
                <a:schemeClr val="dk1"/>
              </a:solidFill>
              <a:latin typeface="Comic Sans MS"/>
              <a:ea typeface="Comic Sans MS"/>
              <a:cs typeface="Comic Sans MS"/>
              <a:sym typeface="Comic Sans M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Google Shape;285;p4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b="0" i="0" lang="en-US" sz="4400" u="none">
                <a:solidFill>
                  <a:srgbClr val="FF0000"/>
                </a:solidFill>
                <a:latin typeface="Arial"/>
                <a:ea typeface="Arial"/>
                <a:cs typeface="Arial"/>
                <a:sym typeface="Arial"/>
              </a:rPr>
              <a:t>Written Comprehension</a:t>
            </a:r>
            <a:endParaRPr/>
          </a:p>
        </p:txBody>
      </p:sp>
      <p:sp>
        <p:nvSpPr>
          <p:cNvPr id="286" name="Google Shape;286;p45"/>
          <p:cNvSpPr txBox="1"/>
          <p:nvPr>
            <p:ph idx="1" type="body"/>
          </p:nvPr>
        </p:nvSpPr>
        <p:spPr>
          <a:xfrm>
            <a:off x="152400" y="1600200"/>
            <a:ext cx="8534400" cy="1447800"/>
          </a:xfrm>
          <a:prstGeom prst="rect">
            <a:avLst/>
          </a:prstGeom>
          <a:noFill/>
          <a:ln>
            <a:noFill/>
          </a:ln>
        </p:spPr>
        <p:txBody>
          <a:bodyPr anchorCtr="0" anchor="t" bIns="45700" lIns="91425" spcFirstLastPara="1" rIns="91425" wrap="square" tIns="45700">
            <a:noAutofit/>
          </a:bodyPr>
          <a:lstStyle/>
          <a:p>
            <a:pPr indent="-609600" lvl="0" marL="609600" rtl="0" algn="ctr">
              <a:lnSpc>
                <a:spcPct val="8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a:t>
            </a:r>
            <a:r>
              <a:rPr b="0" i="0" lang="en-US" sz="1800" u="none">
                <a:solidFill>
                  <a:schemeClr val="dk1"/>
                </a:solidFill>
                <a:latin typeface="Comic Sans MS"/>
                <a:ea typeface="Comic Sans MS"/>
                <a:cs typeface="Comic Sans MS"/>
                <a:sym typeface="Comic Sans MS"/>
              </a:rPr>
              <a:t>Students reading at or above Level F are required to answer written comprehension questions. The written comprehension questions become more difficult as the level of text increases. As you can imagine, demonstrating understanding through written response is one of the most difficult skills for children to learn. The written comprehension questions are scored using the following scale:</a:t>
            </a:r>
            <a:endParaRPr/>
          </a:p>
          <a:p>
            <a:pPr indent="-609600" lvl="0" marL="6096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609600" lvl="0" marL="609600" rtl="0" algn="l">
              <a:lnSpc>
                <a:spcPct val="80000"/>
              </a:lnSpc>
              <a:spcBef>
                <a:spcPts val="28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	</a:t>
            </a:r>
            <a:endParaRPr/>
          </a:p>
        </p:txBody>
      </p:sp>
      <p:sp>
        <p:nvSpPr>
          <p:cNvPr id="287" name="Google Shape;287;p45"/>
          <p:cNvSpPr txBox="1"/>
          <p:nvPr>
            <p:ph idx="1" type="body"/>
          </p:nvPr>
        </p:nvSpPr>
        <p:spPr>
          <a:xfrm>
            <a:off x="457200" y="3432175"/>
            <a:ext cx="8229600" cy="27971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600"/>
              <a:buFont typeface="Comic Sans MS"/>
              <a:buNone/>
            </a:pPr>
            <a:r>
              <a:rPr b="0" i="0" lang="en-US" sz="1600" u="none">
                <a:solidFill>
                  <a:schemeClr val="dk1"/>
                </a:solidFill>
                <a:latin typeface="Comic Sans MS"/>
                <a:ea typeface="Comic Sans MS"/>
                <a:cs typeface="Comic Sans MS"/>
                <a:sym typeface="Comic Sans MS"/>
              </a:rPr>
              <a:t>	</a:t>
            </a:r>
            <a:r>
              <a:rPr b="1" i="0" lang="en-US" sz="1600" u="none">
                <a:solidFill>
                  <a:schemeClr val="dk1"/>
                </a:solidFill>
                <a:latin typeface="Comic Sans MS"/>
                <a:ea typeface="Comic Sans MS"/>
                <a:cs typeface="Comic Sans MS"/>
                <a:sym typeface="Comic Sans MS"/>
              </a:rPr>
              <a:t>0 No understanding:</a:t>
            </a:r>
            <a:r>
              <a:rPr b="0" i="0" lang="en-US" sz="1600" u="none">
                <a:solidFill>
                  <a:schemeClr val="dk1"/>
                </a:solidFill>
                <a:latin typeface="Comic Sans MS"/>
                <a:ea typeface="Comic Sans MS"/>
                <a:cs typeface="Comic Sans MS"/>
                <a:sym typeface="Comic Sans MS"/>
              </a:rPr>
              <a:t> the response is completely incorrect, irrelevant to the question, or missing</a:t>
            </a:r>
            <a:endParaRPr/>
          </a:p>
          <a:p>
            <a:pPr indent="-342900" lvl="0" marL="342900" marR="0" rtl="0" algn="l">
              <a:lnSpc>
                <a:spcPct val="100000"/>
              </a:lnSpc>
              <a:spcBef>
                <a:spcPts val="320"/>
              </a:spcBef>
              <a:spcAft>
                <a:spcPts val="0"/>
              </a:spcAft>
              <a:buClr>
                <a:schemeClr val="dk1"/>
              </a:buClr>
              <a:buSzPts val="1600"/>
              <a:buFont typeface="Comic Sans MS"/>
              <a:buNone/>
            </a:pPr>
            <a:r>
              <a:rPr b="0" i="0" lang="en-US" sz="1600" u="none">
                <a:solidFill>
                  <a:schemeClr val="dk1"/>
                </a:solidFill>
                <a:latin typeface="Comic Sans MS"/>
                <a:ea typeface="Comic Sans MS"/>
                <a:cs typeface="Comic Sans MS"/>
                <a:sym typeface="Comic Sans MS"/>
              </a:rPr>
              <a:t>	</a:t>
            </a:r>
            <a:r>
              <a:rPr b="1" i="0" lang="en-US" sz="1600" u="none">
                <a:solidFill>
                  <a:schemeClr val="dk1"/>
                </a:solidFill>
                <a:latin typeface="Comic Sans MS"/>
                <a:ea typeface="Comic Sans MS"/>
                <a:cs typeface="Comic Sans MS"/>
                <a:sym typeface="Comic Sans MS"/>
              </a:rPr>
              <a:t>1 Minimal understanding:</a:t>
            </a:r>
            <a:r>
              <a:rPr b="0" i="0" lang="en-US" sz="1600" u="none">
                <a:solidFill>
                  <a:schemeClr val="dk1"/>
                </a:solidFill>
                <a:latin typeface="Comic Sans MS"/>
                <a:ea typeface="Comic Sans MS"/>
                <a:cs typeface="Comic Sans MS"/>
                <a:sym typeface="Comic Sans MS"/>
              </a:rPr>
              <a:t> minimally addresses the demands of the question and uses minimal information to show understanding of the text in relation to the question</a:t>
            </a:r>
            <a:endParaRPr/>
          </a:p>
          <a:p>
            <a:pPr indent="-342900" lvl="0" marL="342900" marR="0" rtl="0" algn="l">
              <a:lnSpc>
                <a:spcPct val="100000"/>
              </a:lnSpc>
              <a:spcBef>
                <a:spcPts val="320"/>
              </a:spcBef>
              <a:spcAft>
                <a:spcPts val="0"/>
              </a:spcAft>
              <a:buClr>
                <a:schemeClr val="dk1"/>
              </a:buClr>
              <a:buSzPts val="1600"/>
              <a:buFont typeface="Comic Sans MS"/>
              <a:buNone/>
            </a:pPr>
            <a:r>
              <a:rPr b="0" i="0" lang="en-US" sz="1600" u="none">
                <a:solidFill>
                  <a:schemeClr val="dk1"/>
                </a:solidFill>
                <a:latin typeface="Comic Sans MS"/>
                <a:ea typeface="Comic Sans MS"/>
                <a:cs typeface="Comic Sans MS"/>
                <a:sym typeface="Comic Sans MS"/>
              </a:rPr>
              <a:t>	</a:t>
            </a:r>
            <a:r>
              <a:rPr b="1" i="0" lang="en-US" sz="1600" u="none">
                <a:solidFill>
                  <a:schemeClr val="dk1"/>
                </a:solidFill>
                <a:latin typeface="Comic Sans MS"/>
                <a:ea typeface="Comic Sans MS"/>
                <a:cs typeface="Comic Sans MS"/>
                <a:sym typeface="Comic Sans MS"/>
              </a:rPr>
              <a:t>2 General understanding:</a:t>
            </a:r>
            <a:r>
              <a:rPr b="0" i="0" lang="en-US" sz="1600" u="none">
                <a:solidFill>
                  <a:schemeClr val="dk1"/>
                </a:solidFill>
                <a:latin typeface="Comic Sans MS"/>
                <a:ea typeface="Comic Sans MS"/>
                <a:cs typeface="Comic Sans MS"/>
                <a:sym typeface="Comic Sans MS"/>
              </a:rPr>
              <a:t> partially addresses the demands of the question and uses general information to clarify or extend understanding</a:t>
            </a:r>
            <a:endParaRPr/>
          </a:p>
          <a:p>
            <a:pPr indent="-342900" lvl="0" marL="342900" marR="0" rtl="0" algn="l">
              <a:lnSpc>
                <a:spcPct val="100000"/>
              </a:lnSpc>
              <a:spcBef>
                <a:spcPts val="320"/>
              </a:spcBef>
              <a:spcAft>
                <a:spcPts val="0"/>
              </a:spcAft>
              <a:buClr>
                <a:schemeClr val="dk1"/>
              </a:buClr>
              <a:buSzPts val="1600"/>
              <a:buFont typeface="Comic Sans MS"/>
              <a:buNone/>
            </a:pPr>
            <a:r>
              <a:rPr b="0" i="0" lang="en-US" sz="1600" u="none">
                <a:solidFill>
                  <a:schemeClr val="dk1"/>
                </a:solidFill>
                <a:latin typeface="Comic Sans MS"/>
                <a:ea typeface="Comic Sans MS"/>
                <a:cs typeface="Comic Sans MS"/>
                <a:sym typeface="Comic Sans MS"/>
              </a:rPr>
              <a:t>	</a:t>
            </a:r>
            <a:r>
              <a:rPr b="1" i="0" lang="en-US" sz="1600" u="none">
                <a:solidFill>
                  <a:schemeClr val="dk1"/>
                </a:solidFill>
                <a:latin typeface="Comic Sans MS"/>
                <a:ea typeface="Comic Sans MS"/>
                <a:cs typeface="Comic Sans MS"/>
                <a:sym typeface="Comic Sans MS"/>
              </a:rPr>
              <a:t>3 Complete understanding:</a:t>
            </a:r>
            <a:r>
              <a:rPr b="0" i="0" lang="en-US" sz="1600" u="none">
                <a:solidFill>
                  <a:schemeClr val="dk1"/>
                </a:solidFill>
                <a:latin typeface="Comic Sans MS"/>
                <a:ea typeface="Comic Sans MS"/>
                <a:cs typeface="Comic Sans MS"/>
                <a:sym typeface="Comic Sans MS"/>
              </a:rPr>
              <a:t> addresses the demands of the question and effectively uses detailed information to clarify or extend understanding</a:t>
            </a:r>
            <a:endParaRPr b="0" i="0" sz="1600" u="none">
              <a:solidFill>
                <a:schemeClr val="dk1"/>
              </a:solidFill>
              <a:latin typeface="Comic Sans MS"/>
              <a:ea typeface="Comic Sans MS"/>
              <a:cs typeface="Comic Sans MS"/>
              <a:sym typeface="Comic Sans MS"/>
            </a:endParaRPr>
          </a:p>
          <a:p>
            <a:pPr indent="-241300" lvl="0" marL="342900" marR="0" rtl="0" algn="l">
              <a:spcBef>
                <a:spcPts val="320"/>
              </a:spcBef>
              <a:spcAft>
                <a:spcPts val="0"/>
              </a:spcAft>
              <a:buClr>
                <a:schemeClr val="dk1"/>
              </a:buClr>
              <a:buSzPts val="1600"/>
              <a:buFont typeface="Arial"/>
              <a:buNone/>
            </a:pPr>
            <a:r>
              <a:t/>
            </a:r>
            <a:endParaRPr b="0" i="0" sz="1600" u="none">
              <a:solidFill>
                <a:schemeClr val="dk1"/>
              </a:solidFill>
              <a:latin typeface="Comic Sans MS"/>
              <a:ea typeface="Comic Sans MS"/>
              <a:cs typeface="Comic Sans MS"/>
              <a:sym typeface="Comic Sans MS"/>
            </a:endParaRPr>
          </a:p>
        </p:txBody>
      </p:sp>
      <p:pic>
        <p:nvPicPr>
          <p:cNvPr descr="logo_reading3d" id="288" name="Google Shape;288;p45"/>
          <p:cNvPicPr preferRelativeResize="0"/>
          <p:nvPr/>
        </p:nvPicPr>
        <p:blipFill rotWithShape="1">
          <a:blip r:embed="rId3">
            <a:alphaModFix/>
          </a:blip>
          <a:srcRect b="0" l="0" r="0" t="0"/>
          <a:stretch/>
        </p:blipFill>
        <p:spPr>
          <a:xfrm>
            <a:off x="5562600" y="6172200"/>
            <a:ext cx="3076575" cy="381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4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92D050"/>
              </a:buClr>
              <a:buSzPts val="4000"/>
              <a:buFont typeface="Arial"/>
              <a:buNone/>
            </a:pPr>
            <a:r>
              <a:rPr b="0" i="0" lang="en-US" sz="4000" u="none">
                <a:solidFill>
                  <a:srgbClr val="92D050"/>
                </a:solidFill>
                <a:latin typeface="Arial"/>
                <a:ea typeface="Arial"/>
                <a:cs typeface="Arial"/>
                <a:sym typeface="Arial"/>
              </a:rPr>
              <a:t>Goldilocks and the Three Bears</a:t>
            </a:r>
            <a:br>
              <a:rPr b="0" i="0" lang="en-US" sz="4000" u="none">
                <a:solidFill>
                  <a:srgbClr val="92D050"/>
                </a:solidFill>
                <a:latin typeface="Arial"/>
                <a:ea typeface="Arial"/>
                <a:cs typeface="Arial"/>
                <a:sym typeface="Arial"/>
              </a:rPr>
            </a:br>
            <a:r>
              <a:rPr b="0" i="1" lang="en-US" sz="2800" u="none">
                <a:solidFill>
                  <a:srgbClr val="92D050"/>
                </a:solidFill>
                <a:latin typeface="Arial"/>
                <a:ea typeface="Arial"/>
                <a:cs typeface="Arial"/>
                <a:sym typeface="Arial"/>
              </a:rPr>
              <a:t>Oral Comprehension</a:t>
            </a:r>
            <a:endParaRPr/>
          </a:p>
        </p:txBody>
      </p:sp>
      <p:sp>
        <p:nvSpPr>
          <p:cNvPr id="294" name="Google Shape;294;p46"/>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Comic Sans MS"/>
              <a:buNone/>
            </a:pPr>
            <a:r>
              <a:rPr b="1" i="0" lang="en-US" sz="3200" u="none">
                <a:solidFill>
                  <a:schemeClr val="dk1"/>
                </a:solidFill>
                <a:latin typeface="Comic Sans MS"/>
                <a:ea typeface="Comic Sans MS"/>
                <a:cs typeface="Comic Sans MS"/>
                <a:sym typeface="Comic Sans MS"/>
              </a:rPr>
              <a:t>Question Examples</a:t>
            </a:r>
            <a:endParaRPr/>
          </a:p>
          <a:p>
            <a:pPr indent="-177800" lvl="0" marL="0" marR="0" rtl="0" algn="l">
              <a:lnSpc>
                <a:spcPct val="100000"/>
              </a:lnSpc>
              <a:spcBef>
                <a:spcPts val="560"/>
              </a:spcBef>
              <a:spcAft>
                <a:spcPts val="0"/>
              </a:spcAft>
              <a:buClr>
                <a:schemeClr val="dk1"/>
              </a:buClr>
              <a:buSzPts val="2800"/>
              <a:buFont typeface="Comic Sans MS"/>
              <a:buChar char="•"/>
            </a:pPr>
            <a:r>
              <a:rPr b="0" i="0" lang="en-US" sz="2800" u="none">
                <a:solidFill>
                  <a:schemeClr val="dk1"/>
                </a:solidFill>
                <a:latin typeface="Comic Sans MS"/>
                <a:ea typeface="Comic Sans MS"/>
                <a:cs typeface="Comic Sans MS"/>
                <a:sym typeface="Comic Sans MS"/>
              </a:rPr>
              <a:t>What is a character trait that describes Goldilocks? </a:t>
            </a:r>
            <a:endParaRPr/>
          </a:p>
          <a:p>
            <a:pPr indent="-177800" lvl="0" marL="0" marR="0" rtl="0" algn="l">
              <a:lnSpc>
                <a:spcPct val="100000"/>
              </a:lnSpc>
              <a:spcBef>
                <a:spcPts val="560"/>
              </a:spcBef>
              <a:spcAft>
                <a:spcPts val="0"/>
              </a:spcAft>
              <a:buClr>
                <a:schemeClr val="dk1"/>
              </a:buClr>
              <a:buSzPts val="2800"/>
              <a:buFont typeface="Comic Sans MS"/>
              <a:buChar char="•"/>
            </a:pPr>
            <a:r>
              <a:rPr b="0" i="0" lang="en-US" sz="2800" u="none">
                <a:solidFill>
                  <a:schemeClr val="dk1"/>
                </a:solidFill>
                <a:latin typeface="Comic Sans MS"/>
                <a:ea typeface="Comic Sans MS"/>
                <a:cs typeface="Comic Sans MS"/>
                <a:sym typeface="Comic Sans MS"/>
              </a:rPr>
              <a:t>What do you think Goldilocks will do the next time she knocks on someone’s door and they do not answer?  </a:t>
            </a:r>
            <a:endParaRPr/>
          </a:p>
          <a:p>
            <a:pPr indent="-177800" lvl="0" marL="0" marR="0" rtl="0" algn="l">
              <a:lnSpc>
                <a:spcPct val="100000"/>
              </a:lnSpc>
              <a:spcBef>
                <a:spcPts val="560"/>
              </a:spcBef>
              <a:spcAft>
                <a:spcPts val="0"/>
              </a:spcAft>
              <a:buClr>
                <a:schemeClr val="dk1"/>
              </a:buClr>
              <a:buSzPts val="2800"/>
              <a:buFont typeface="Comic Sans MS"/>
              <a:buChar char="•"/>
            </a:pPr>
            <a:r>
              <a:rPr b="0" i="0" lang="en-US" sz="2800" u="none">
                <a:solidFill>
                  <a:schemeClr val="dk1"/>
                </a:solidFill>
                <a:latin typeface="Comic Sans MS"/>
                <a:ea typeface="Comic Sans MS"/>
                <a:cs typeface="Comic Sans MS"/>
                <a:sym typeface="Comic Sans MS"/>
              </a:rPr>
              <a:t>What was the surprise in the book?  </a:t>
            </a:r>
            <a:endParaRPr/>
          </a:p>
          <a:p>
            <a:pPr indent="-177800" lvl="0" marL="0" marR="0" rtl="0" algn="l">
              <a:lnSpc>
                <a:spcPct val="100000"/>
              </a:lnSpc>
              <a:spcBef>
                <a:spcPts val="560"/>
              </a:spcBef>
              <a:spcAft>
                <a:spcPts val="0"/>
              </a:spcAft>
              <a:buClr>
                <a:schemeClr val="dk1"/>
              </a:buClr>
              <a:buSzPts val="2800"/>
              <a:buFont typeface="Comic Sans MS"/>
              <a:buChar char="•"/>
            </a:pPr>
            <a:r>
              <a:rPr b="0" i="0" lang="en-US" sz="2800" u="none">
                <a:solidFill>
                  <a:schemeClr val="dk1"/>
                </a:solidFill>
                <a:latin typeface="Comic Sans MS"/>
                <a:ea typeface="Comic Sans MS"/>
                <a:cs typeface="Comic Sans MS"/>
                <a:sym typeface="Comic Sans MS"/>
              </a:rPr>
              <a:t>Why do you think the three bears never saw Goldilocks again?  </a:t>
            </a:r>
            <a:endParaRPr/>
          </a:p>
          <a:p>
            <a:pPr indent="-165100" lvl="0" marL="342900" marR="0" rtl="0" algn="l">
              <a:spcBef>
                <a:spcPts val="560"/>
              </a:spcBef>
              <a:spcAft>
                <a:spcPts val="0"/>
              </a:spcAft>
              <a:buClr>
                <a:schemeClr val="dk1"/>
              </a:buClr>
              <a:buSzPts val="2800"/>
              <a:buFont typeface="Arial"/>
              <a:buNone/>
            </a:pPr>
            <a:r>
              <a:t/>
            </a:r>
            <a:endParaRPr b="0" i="0" sz="2800" u="none">
              <a:solidFill>
                <a:schemeClr val="dk1"/>
              </a:solidFill>
              <a:latin typeface="Comic Sans MS"/>
              <a:ea typeface="Comic Sans MS"/>
              <a:cs typeface="Comic Sans MS"/>
              <a:sym typeface="Comic Sans M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47"/>
          <p:cNvSpPr txBox="1"/>
          <p:nvPr>
            <p:ph type="title"/>
          </p:nvPr>
        </p:nvSpPr>
        <p:spPr>
          <a:xfrm>
            <a:off x="630237" y="122237"/>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92D050"/>
              </a:buClr>
              <a:buSzPts val="4000"/>
              <a:buFont typeface="Arial"/>
              <a:buNone/>
            </a:pPr>
            <a:r>
              <a:rPr b="0" i="0" lang="en-US" sz="4000" u="none">
                <a:solidFill>
                  <a:srgbClr val="92D050"/>
                </a:solidFill>
                <a:latin typeface="Arial"/>
                <a:ea typeface="Arial"/>
                <a:cs typeface="Arial"/>
                <a:sym typeface="Arial"/>
              </a:rPr>
              <a:t>Goldilocks and the Three Bears</a:t>
            </a:r>
            <a:br>
              <a:rPr b="0" i="0" lang="en-US" sz="4000" u="none">
                <a:solidFill>
                  <a:srgbClr val="92D050"/>
                </a:solidFill>
                <a:latin typeface="Arial"/>
                <a:ea typeface="Arial"/>
                <a:cs typeface="Arial"/>
                <a:sym typeface="Arial"/>
              </a:rPr>
            </a:br>
            <a:r>
              <a:rPr b="0" i="1" lang="en-US" sz="2800" u="none">
                <a:solidFill>
                  <a:srgbClr val="92D050"/>
                </a:solidFill>
                <a:latin typeface="Arial"/>
                <a:ea typeface="Arial"/>
                <a:cs typeface="Arial"/>
                <a:sym typeface="Arial"/>
              </a:rPr>
              <a:t>Oral Comprehension</a:t>
            </a:r>
            <a:endParaRPr/>
          </a:p>
        </p:txBody>
      </p:sp>
      <p:sp>
        <p:nvSpPr>
          <p:cNvPr id="300" name="Google Shape;300;p47"/>
          <p:cNvSpPr txBox="1"/>
          <p:nvPr>
            <p:ph idx="1" type="body"/>
          </p:nvPr>
        </p:nvSpPr>
        <p:spPr>
          <a:xfrm>
            <a:off x="630237" y="1295400"/>
            <a:ext cx="7886700" cy="6858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2200"/>
              <a:buFont typeface="Arial"/>
              <a:buNone/>
            </a:pPr>
            <a:r>
              <a:rPr b="1" i="0" lang="en-US" sz="2200" u="none">
                <a:solidFill>
                  <a:schemeClr val="dk1"/>
                </a:solidFill>
                <a:latin typeface="Arial"/>
                <a:ea typeface="Arial"/>
                <a:cs typeface="Arial"/>
                <a:sym typeface="Arial"/>
              </a:rPr>
              <a:t>Read the text and then I am going to ask you to tell me what you remember, starting at the beginning.</a:t>
            </a:r>
            <a:endParaRPr/>
          </a:p>
        </p:txBody>
      </p:sp>
      <p:sp>
        <p:nvSpPr>
          <p:cNvPr id="301" name="Google Shape;301;p47"/>
          <p:cNvSpPr txBox="1"/>
          <p:nvPr>
            <p:ph idx="1" type="body"/>
          </p:nvPr>
        </p:nvSpPr>
        <p:spPr>
          <a:xfrm>
            <a:off x="630237" y="1981200"/>
            <a:ext cx="3255962" cy="4724400"/>
          </a:xfrm>
          <a:prstGeom prst="rect">
            <a:avLst/>
          </a:prstGeom>
          <a:noFill/>
          <a:ln cap="flat" cmpd="sng" w="9525">
            <a:solidFill>
              <a:srgbClr val="FF0000"/>
            </a:solidFill>
            <a:prstDash val="solid"/>
            <a:miter lim="524288"/>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Failing Answer</a:t>
            </a:r>
            <a:endParaRPr/>
          </a:p>
          <a:p>
            <a:pPr indent="0" lvl="0" marL="0" marR="0" rtl="0" algn="l">
              <a:lnSpc>
                <a:spcPct val="100000"/>
              </a:lnSpc>
              <a:spcBef>
                <a:spcPts val="460"/>
              </a:spcBef>
              <a:spcAft>
                <a:spcPts val="0"/>
              </a:spcAft>
              <a:buClr>
                <a:schemeClr val="dk1"/>
              </a:buClr>
              <a:buSzPts val="2300"/>
              <a:buFont typeface="Arial"/>
              <a:buNone/>
            </a:pPr>
            <a:r>
              <a:rPr b="0" i="0" lang="en-US" sz="2300" u="none">
                <a:solidFill>
                  <a:schemeClr val="dk1"/>
                </a:solidFill>
                <a:latin typeface="Arial"/>
                <a:ea typeface="Arial"/>
                <a:cs typeface="Arial"/>
                <a:sym typeface="Arial"/>
              </a:rPr>
              <a:t>There was a little girl and there were some bears and she walked in the forest.</a:t>
            </a:r>
            <a:endParaRPr/>
          </a:p>
          <a:p>
            <a:pPr indent="-196850" lvl="0" marL="342900" marR="0" rtl="0" algn="l">
              <a:spcBef>
                <a:spcPts val="460"/>
              </a:spcBef>
              <a:spcAft>
                <a:spcPts val="0"/>
              </a:spcAft>
              <a:buClr>
                <a:schemeClr val="dk1"/>
              </a:buClr>
              <a:buSzPts val="2300"/>
              <a:buFont typeface="Arial"/>
              <a:buNone/>
            </a:pPr>
            <a:r>
              <a:t/>
            </a:r>
            <a:endParaRPr b="0" i="0" sz="2300" u="none">
              <a:solidFill>
                <a:schemeClr val="dk1"/>
              </a:solidFill>
              <a:latin typeface="Arial"/>
              <a:ea typeface="Arial"/>
              <a:cs typeface="Arial"/>
              <a:sym typeface="Arial"/>
            </a:endParaRPr>
          </a:p>
        </p:txBody>
      </p:sp>
      <p:sp>
        <p:nvSpPr>
          <p:cNvPr id="302" name="Google Shape;302;p47"/>
          <p:cNvSpPr txBox="1"/>
          <p:nvPr>
            <p:ph idx="2" type="body"/>
          </p:nvPr>
        </p:nvSpPr>
        <p:spPr>
          <a:xfrm>
            <a:off x="4038600" y="1981200"/>
            <a:ext cx="4953000" cy="4724400"/>
          </a:xfrm>
          <a:prstGeom prst="rect">
            <a:avLst/>
          </a:prstGeom>
          <a:noFill/>
          <a:ln cap="flat" cmpd="sng" w="9525">
            <a:solidFill>
              <a:srgbClr val="00B0F0"/>
            </a:solidFill>
            <a:prstDash val="solid"/>
            <a:miter lim="524288"/>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Passing Answer</a:t>
            </a:r>
            <a:endParaRPr/>
          </a:p>
          <a:p>
            <a:pPr indent="0" lvl="0" marL="0" marR="0" rtl="0" algn="l">
              <a:lnSpc>
                <a:spcPct val="100000"/>
              </a:lnSpc>
              <a:spcBef>
                <a:spcPts val="320"/>
              </a:spcBef>
              <a:spcAft>
                <a:spcPts val="0"/>
              </a:spcAft>
              <a:buClr>
                <a:schemeClr val="dk1"/>
              </a:buClr>
              <a:buSzPts val="1500"/>
              <a:buFont typeface="Arial"/>
              <a:buNone/>
            </a:pPr>
            <a:r>
              <a:rPr b="0" i="0" lang="en-US" sz="1500" u="none">
                <a:solidFill>
                  <a:schemeClr val="dk1"/>
                </a:solidFill>
                <a:latin typeface="Arial"/>
                <a:ea typeface="Arial"/>
                <a:cs typeface="Arial"/>
                <a:sym typeface="Arial"/>
              </a:rPr>
              <a:t>A little girl named Goldilocks was playing in the woods </a:t>
            </a:r>
            <a:r>
              <a:rPr b="0" i="0" lang="en-US" sz="1600" u="none">
                <a:solidFill>
                  <a:schemeClr val="dk1"/>
                </a:solidFill>
                <a:latin typeface="Arial"/>
                <a:ea typeface="Arial"/>
                <a:cs typeface="Arial"/>
                <a:sym typeface="Arial"/>
              </a:rPr>
              <a:t>and she smelled something yummy. She was hungry so she followed the smell. The smell was coming from a little house and she knocked on the door but no one was home.  She went in anyway and ate some porridge. The biggest bowl was to cold, the middle bowl was too hot, but the littlest bowl was just right so she ate it all. Then she saw chairs in the living room, the biggest chair was too big, the medium size chair was too soft, and the tiny chair was just right, until she broke it. Then she decided to lay down but the biggest bed was too hard, the medium size bed was too soft, and the littlest bed was just right and she fell asleep. Then the bears came home and saw muddy foot prints. They saw someone had been eating the porridge, sitting in their chairs, sleeping in their beds, and she was still there. Goldilocks woke up and ran away screaming.</a:t>
            </a:r>
            <a:endParaRPr/>
          </a:p>
          <a:p>
            <a:pPr indent="-241300" lvl="0" marL="342900" marR="0" rtl="0" algn="l">
              <a:spcBef>
                <a:spcPts val="320"/>
              </a:spcBef>
              <a:spcAft>
                <a:spcPts val="0"/>
              </a:spcAft>
              <a:buClr>
                <a:schemeClr val="dk1"/>
              </a:buClr>
              <a:buSzPts val="1600"/>
              <a:buFont typeface="Arial"/>
              <a:buNone/>
            </a:pPr>
            <a:r>
              <a:t/>
            </a:r>
            <a:endParaRPr b="0" i="0" sz="1600" u="non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48"/>
          <p:cNvSpPr txBox="1"/>
          <p:nvPr>
            <p:ph type="title"/>
          </p:nvPr>
        </p:nvSpPr>
        <p:spPr>
          <a:xfrm>
            <a:off x="630237" y="122237"/>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92D050"/>
              </a:buClr>
              <a:buSzPts val="4000"/>
              <a:buFont typeface="Arial"/>
              <a:buNone/>
            </a:pPr>
            <a:r>
              <a:rPr b="0" i="0" lang="en-US" sz="4000" u="none">
                <a:solidFill>
                  <a:srgbClr val="92D050"/>
                </a:solidFill>
                <a:latin typeface="Arial"/>
                <a:ea typeface="Arial"/>
                <a:cs typeface="Arial"/>
                <a:sym typeface="Arial"/>
              </a:rPr>
              <a:t>Goldilocks and the Three Bears</a:t>
            </a:r>
            <a:br>
              <a:rPr b="0" i="0" lang="en-US" sz="4000" u="none">
                <a:solidFill>
                  <a:srgbClr val="92D050"/>
                </a:solidFill>
                <a:latin typeface="Arial"/>
                <a:ea typeface="Arial"/>
                <a:cs typeface="Arial"/>
                <a:sym typeface="Arial"/>
              </a:rPr>
            </a:br>
            <a:r>
              <a:rPr b="0" i="1" lang="en-US" sz="2800" u="none">
                <a:solidFill>
                  <a:srgbClr val="92D050"/>
                </a:solidFill>
                <a:latin typeface="Arial"/>
                <a:ea typeface="Arial"/>
                <a:cs typeface="Arial"/>
                <a:sym typeface="Arial"/>
              </a:rPr>
              <a:t>Written Comprehension</a:t>
            </a:r>
            <a:endParaRPr/>
          </a:p>
        </p:txBody>
      </p:sp>
      <p:sp>
        <p:nvSpPr>
          <p:cNvPr id="308" name="Google Shape;308;p48"/>
          <p:cNvSpPr txBox="1"/>
          <p:nvPr>
            <p:ph idx="1" type="body"/>
          </p:nvPr>
        </p:nvSpPr>
        <p:spPr>
          <a:xfrm>
            <a:off x="630237" y="1447800"/>
            <a:ext cx="7886700" cy="823912"/>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How did the three bears find out Goldilocks was in their house?  Use parts of the story in your answer.</a:t>
            </a:r>
            <a:endParaRPr/>
          </a:p>
        </p:txBody>
      </p:sp>
      <p:sp>
        <p:nvSpPr>
          <p:cNvPr id="309" name="Google Shape;309;p48"/>
          <p:cNvSpPr txBox="1"/>
          <p:nvPr>
            <p:ph idx="1" type="body"/>
          </p:nvPr>
        </p:nvSpPr>
        <p:spPr>
          <a:xfrm>
            <a:off x="630237" y="2362200"/>
            <a:ext cx="3255962" cy="4343400"/>
          </a:xfrm>
          <a:prstGeom prst="rect">
            <a:avLst/>
          </a:prstGeom>
          <a:noFill/>
          <a:ln cap="flat" cmpd="sng" w="9525">
            <a:solidFill>
              <a:srgbClr val="FF0000"/>
            </a:solidFill>
            <a:prstDash val="solid"/>
            <a:miter lim="524288"/>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600"/>
              <a:buFont typeface="Arial"/>
              <a:buNone/>
            </a:pPr>
            <a:r>
              <a:rPr b="1" i="0" lang="en-US" sz="2600" u="none">
                <a:solidFill>
                  <a:schemeClr val="dk1"/>
                </a:solidFill>
                <a:latin typeface="Arial"/>
                <a:ea typeface="Arial"/>
                <a:cs typeface="Arial"/>
                <a:sym typeface="Arial"/>
              </a:rPr>
              <a:t>Failing Answer</a:t>
            </a:r>
            <a:endParaRPr/>
          </a:p>
          <a:p>
            <a:pPr indent="0" lvl="0" marL="0" marR="0" rtl="0" algn="l">
              <a:lnSpc>
                <a:spcPct val="100000"/>
              </a:lnSpc>
              <a:spcBef>
                <a:spcPts val="460"/>
              </a:spcBef>
              <a:spcAft>
                <a:spcPts val="0"/>
              </a:spcAft>
              <a:buClr>
                <a:schemeClr val="dk1"/>
              </a:buClr>
              <a:buSzPts val="2300"/>
              <a:buFont typeface="Arial"/>
              <a:buNone/>
            </a:pPr>
            <a:r>
              <a:rPr b="0" i="0" lang="en-US" sz="2300" u="none">
                <a:solidFill>
                  <a:schemeClr val="dk1"/>
                </a:solidFill>
                <a:latin typeface="Arial"/>
                <a:ea typeface="Arial"/>
                <a:cs typeface="Arial"/>
                <a:sym typeface="Arial"/>
              </a:rPr>
              <a:t>They saw her.</a:t>
            </a:r>
            <a:endParaRPr/>
          </a:p>
          <a:p>
            <a:pPr indent="-196850" lvl="0" marL="342900" marR="0" rtl="0" algn="l">
              <a:spcBef>
                <a:spcPts val="460"/>
              </a:spcBef>
              <a:spcAft>
                <a:spcPts val="0"/>
              </a:spcAft>
              <a:buClr>
                <a:schemeClr val="dk1"/>
              </a:buClr>
              <a:buSzPts val="2300"/>
              <a:buFont typeface="Arial"/>
              <a:buNone/>
            </a:pPr>
            <a:r>
              <a:t/>
            </a:r>
            <a:endParaRPr b="0" i="0" sz="2300" u="none">
              <a:solidFill>
                <a:schemeClr val="dk1"/>
              </a:solidFill>
              <a:latin typeface="Arial"/>
              <a:ea typeface="Arial"/>
              <a:cs typeface="Arial"/>
              <a:sym typeface="Arial"/>
            </a:endParaRPr>
          </a:p>
        </p:txBody>
      </p:sp>
      <p:sp>
        <p:nvSpPr>
          <p:cNvPr id="310" name="Google Shape;310;p48"/>
          <p:cNvSpPr txBox="1"/>
          <p:nvPr>
            <p:ph idx="2" type="body"/>
          </p:nvPr>
        </p:nvSpPr>
        <p:spPr>
          <a:xfrm>
            <a:off x="4191000" y="2362200"/>
            <a:ext cx="4325937" cy="4343400"/>
          </a:xfrm>
          <a:prstGeom prst="rect">
            <a:avLst/>
          </a:prstGeom>
          <a:noFill/>
          <a:ln cap="flat" cmpd="sng" w="9525">
            <a:solidFill>
              <a:srgbClr val="00B0F0"/>
            </a:solidFill>
            <a:prstDash val="solid"/>
            <a:miter lim="524288"/>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600"/>
              <a:buFont typeface="Arial"/>
              <a:buNone/>
            </a:pPr>
            <a:r>
              <a:rPr b="1" i="0" lang="en-US" sz="2600" u="none">
                <a:solidFill>
                  <a:schemeClr val="dk1"/>
                </a:solidFill>
                <a:latin typeface="Arial"/>
                <a:ea typeface="Arial"/>
                <a:cs typeface="Arial"/>
                <a:sym typeface="Arial"/>
              </a:rPr>
              <a:t>Passing Answer</a:t>
            </a:r>
            <a:endParaRPr/>
          </a:p>
          <a:p>
            <a:pPr indent="0" lvl="0" marL="0" marR="0" rtl="0" algn="l">
              <a:lnSpc>
                <a:spcPct val="100000"/>
              </a:lnSpc>
              <a:spcBef>
                <a:spcPts val="460"/>
              </a:spcBef>
              <a:spcAft>
                <a:spcPts val="0"/>
              </a:spcAft>
              <a:buClr>
                <a:schemeClr val="dk1"/>
              </a:buClr>
              <a:buSzPts val="2300"/>
              <a:buFont typeface="Arial"/>
              <a:buNone/>
            </a:pPr>
            <a:r>
              <a:rPr b="0" i="0" lang="en-US" sz="2300" u="none">
                <a:solidFill>
                  <a:schemeClr val="dk1"/>
                </a:solidFill>
                <a:latin typeface="Arial"/>
                <a:ea typeface="Arial"/>
                <a:cs typeface="Arial"/>
                <a:sym typeface="Arial"/>
              </a:rPr>
              <a:t>When the three bears came home from their walk on page 17, they saw somebody had been in their house because their porridge was eaten.  Then on page 19 they saw their chairs had been sat in, so when they heard the noise from upstairs they went up to the bedroom and saw her sleeping in bed, on page 21.</a:t>
            </a:r>
            <a:endParaRPr/>
          </a:p>
          <a:p>
            <a:pPr indent="-196850" lvl="0" marL="342900" marR="0" rtl="0" algn="l">
              <a:spcBef>
                <a:spcPts val="460"/>
              </a:spcBef>
              <a:spcAft>
                <a:spcPts val="0"/>
              </a:spcAft>
              <a:buClr>
                <a:schemeClr val="dk1"/>
              </a:buClr>
              <a:buSzPts val="2300"/>
              <a:buFont typeface="Arial"/>
              <a:buNone/>
            </a:pPr>
            <a:r>
              <a:t/>
            </a:r>
            <a:endParaRPr b="0" i="0" sz="2300" u="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31"/>
          <p:cNvSpPr txBox="1"/>
          <p:nvPr>
            <p:ph type="title"/>
          </p:nvPr>
        </p:nvSpPr>
        <p:spPr>
          <a:xfrm>
            <a:off x="311700" y="593367"/>
            <a:ext cx="8520600" cy="76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2018-19 Changes to TRC Testing (Reading3D)</a:t>
            </a:r>
            <a:endParaRPr/>
          </a:p>
        </p:txBody>
      </p:sp>
      <p:sp>
        <p:nvSpPr>
          <p:cNvPr id="179" name="Google Shape;179;p31"/>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US"/>
              <a:t>These changes were made by NCDPI at the state level (North Carolina Department of Public Instruction) and were to be implemented this school year</a:t>
            </a:r>
            <a:endParaRPr/>
          </a:p>
          <a:p>
            <a:pPr indent="-317500" lvl="1" marL="914400" rtl="0" algn="l">
              <a:spcBef>
                <a:spcPts val="0"/>
              </a:spcBef>
              <a:spcAft>
                <a:spcPts val="0"/>
              </a:spcAft>
              <a:buSzPts val="1400"/>
              <a:buChar char="-"/>
            </a:pPr>
            <a:r>
              <a:rPr lang="en-US"/>
              <a:t>All public elementary schools in the state are </a:t>
            </a:r>
            <a:r>
              <a:rPr i="1" lang="en-US"/>
              <a:t>required</a:t>
            </a:r>
            <a:r>
              <a:rPr lang="en-US"/>
              <a:t> to follow </a:t>
            </a:r>
            <a:endParaRPr/>
          </a:p>
          <a:p>
            <a:pPr indent="0" lvl="0" marL="0" rtl="0" algn="l">
              <a:spcBef>
                <a:spcPts val="1600"/>
              </a:spcBef>
              <a:spcAft>
                <a:spcPts val="1600"/>
              </a:spcAft>
              <a:buNone/>
            </a:pPr>
            <a:r>
              <a:rPr lang="en-US"/>
              <a:t>- The main change is that the books we use to assess students for the 3 benchmarks have changed. The state used to use a set called Rigby. We now use a set called Atlas. We have a beginning of year, middle of year, and end of year benchmark. We are currently in the middle of year testing window.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49"/>
          <p:cNvSpPr txBox="1"/>
          <p:nvPr>
            <p:ph type="title"/>
          </p:nvPr>
        </p:nvSpPr>
        <p:spPr>
          <a:xfrm>
            <a:off x="630237" y="122237"/>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92D050"/>
              </a:buClr>
              <a:buSzPts val="4000"/>
              <a:buFont typeface="Arial"/>
              <a:buNone/>
            </a:pPr>
            <a:r>
              <a:rPr b="0" i="0" lang="en-US" sz="4000" u="none">
                <a:solidFill>
                  <a:srgbClr val="92D050"/>
                </a:solidFill>
                <a:latin typeface="Arial"/>
                <a:ea typeface="Arial"/>
                <a:cs typeface="Arial"/>
                <a:sym typeface="Arial"/>
              </a:rPr>
              <a:t>Goldilocks and the Three Bears</a:t>
            </a:r>
            <a:br>
              <a:rPr b="0" i="0" lang="en-US" sz="4000" u="none">
                <a:solidFill>
                  <a:srgbClr val="92D050"/>
                </a:solidFill>
                <a:latin typeface="Arial"/>
                <a:ea typeface="Arial"/>
                <a:cs typeface="Arial"/>
                <a:sym typeface="Arial"/>
              </a:rPr>
            </a:br>
            <a:r>
              <a:rPr b="0" i="1" lang="en-US" sz="2800" u="none">
                <a:solidFill>
                  <a:srgbClr val="92D050"/>
                </a:solidFill>
                <a:latin typeface="Arial"/>
                <a:ea typeface="Arial"/>
                <a:cs typeface="Arial"/>
                <a:sym typeface="Arial"/>
              </a:rPr>
              <a:t>Written Comprehension</a:t>
            </a:r>
            <a:endParaRPr/>
          </a:p>
        </p:txBody>
      </p:sp>
      <p:sp>
        <p:nvSpPr>
          <p:cNvPr id="316" name="Google Shape;316;p49"/>
          <p:cNvSpPr txBox="1"/>
          <p:nvPr>
            <p:ph idx="1" type="body"/>
          </p:nvPr>
        </p:nvSpPr>
        <p:spPr>
          <a:xfrm>
            <a:off x="630237" y="1447800"/>
            <a:ext cx="7886700" cy="82391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2100"/>
              <a:buFont typeface="Arial"/>
              <a:buNone/>
            </a:pPr>
            <a:r>
              <a:rPr b="1" i="0" lang="en-US" sz="2100" u="none">
                <a:solidFill>
                  <a:schemeClr val="dk1"/>
                </a:solidFill>
                <a:latin typeface="Arial"/>
                <a:ea typeface="Arial"/>
                <a:cs typeface="Arial"/>
                <a:sym typeface="Arial"/>
              </a:rPr>
              <a:t>List two settings in the story.  Tell one or more things that happen in each place.  Use parts of the story in your answer.</a:t>
            </a:r>
            <a:endParaRPr/>
          </a:p>
        </p:txBody>
      </p:sp>
      <p:sp>
        <p:nvSpPr>
          <p:cNvPr id="317" name="Google Shape;317;p49"/>
          <p:cNvSpPr txBox="1"/>
          <p:nvPr>
            <p:ph idx="1" type="body"/>
          </p:nvPr>
        </p:nvSpPr>
        <p:spPr>
          <a:xfrm>
            <a:off x="630237" y="2362200"/>
            <a:ext cx="3255962" cy="4343400"/>
          </a:xfrm>
          <a:prstGeom prst="rect">
            <a:avLst/>
          </a:prstGeom>
          <a:noFill/>
          <a:ln cap="flat" cmpd="sng" w="9525">
            <a:solidFill>
              <a:srgbClr val="FF0000"/>
            </a:solidFill>
            <a:prstDash val="solid"/>
            <a:miter lim="524288"/>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600"/>
              <a:buFont typeface="Arial"/>
              <a:buNone/>
            </a:pPr>
            <a:r>
              <a:rPr b="1" i="0" lang="en-US" sz="2600" u="none">
                <a:solidFill>
                  <a:schemeClr val="dk1"/>
                </a:solidFill>
                <a:latin typeface="Arial"/>
                <a:ea typeface="Arial"/>
                <a:cs typeface="Arial"/>
                <a:sym typeface="Arial"/>
              </a:rPr>
              <a:t>Failing Answer</a:t>
            </a:r>
            <a:endParaRPr/>
          </a:p>
          <a:p>
            <a:pPr indent="0" lvl="0" marL="0" marR="0" rtl="0" algn="l">
              <a:lnSpc>
                <a:spcPct val="100000"/>
              </a:lnSpc>
              <a:spcBef>
                <a:spcPts val="420"/>
              </a:spcBef>
              <a:spcAft>
                <a:spcPts val="0"/>
              </a:spcAft>
              <a:buClr>
                <a:schemeClr val="dk1"/>
              </a:buClr>
              <a:buSzPts val="2100"/>
              <a:buFont typeface="Arial"/>
              <a:buNone/>
            </a:pPr>
            <a:r>
              <a:rPr b="0" i="0" lang="en-US" sz="2100" u="none">
                <a:solidFill>
                  <a:schemeClr val="dk1"/>
                </a:solidFill>
                <a:latin typeface="Arial"/>
                <a:ea typeface="Arial"/>
                <a:cs typeface="Arial"/>
                <a:sym typeface="Arial"/>
              </a:rPr>
              <a:t>Goldilocks went for a walk and she went into the bears’ house.</a:t>
            </a:r>
            <a:endParaRPr/>
          </a:p>
          <a:p>
            <a:pPr indent="-209550" lvl="0" marL="342900" marR="0" rtl="0" algn="l">
              <a:spcBef>
                <a:spcPts val="420"/>
              </a:spcBef>
              <a:spcAft>
                <a:spcPts val="0"/>
              </a:spcAft>
              <a:buClr>
                <a:schemeClr val="dk1"/>
              </a:buClr>
              <a:buSzPts val="2100"/>
              <a:buFont typeface="Arial"/>
              <a:buNone/>
            </a:pPr>
            <a:r>
              <a:t/>
            </a:r>
            <a:endParaRPr b="0" i="0" sz="2100" u="none">
              <a:solidFill>
                <a:schemeClr val="dk1"/>
              </a:solidFill>
              <a:latin typeface="Arial"/>
              <a:ea typeface="Arial"/>
              <a:cs typeface="Arial"/>
              <a:sym typeface="Arial"/>
            </a:endParaRPr>
          </a:p>
        </p:txBody>
      </p:sp>
      <p:sp>
        <p:nvSpPr>
          <p:cNvPr id="318" name="Google Shape;318;p49"/>
          <p:cNvSpPr txBox="1"/>
          <p:nvPr>
            <p:ph idx="2" type="body"/>
          </p:nvPr>
        </p:nvSpPr>
        <p:spPr>
          <a:xfrm>
            <a:off x="4191000" y="2362200"/>
            <a:ext cx="4325937" cy="4343400"/>
          </a:xfrm>
          <a:prstGeom prst="rect">
            <a:avLst/>
          </a:prstGeom>
          <a:noFill/>
          <a:ln cap="flat" cmpd="sng" w="9525">
            <a:solidFill>
              <a:srgbClr val="00B0F0"/>
            </a:solidFill>
            <a:prstDash val="solid"/>
            <a:miter lim="524288"/>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600"/>
              <a:buFont typeface="Arial"/>
              <a:buNone/>
            </a:pPr>
            <a:r>
              <a:rPr b="1" i="0" lang="en-US" sz="2600" u="none">
                <a:solidFill>
                  <a:schemeClr val="dk1"/>
                </a:solidFill>
                <a:latin typeface="Arial"/>
                <a:ea typeface="Arial"/>
                <a:cs typeface="Arial"/>
                <a:sym typeface="Arial"/>
              </a:rPr>
              <a:t>Passing Answer</a:t>
            </a:r>
            <a:endParaRPr/>
          </a:p>
          <a:p>
            <a:pPr indent="0" lvl="0" marL="0" marR="0" rtl="0" algn="l">
              <a:lnSpc>
                <a:spcPct val="100000"/>
              </a:lnSpc>
              <a:spcBef>
                <a:spcPts val="420"/>
              </a:spcBef>
              <a:spcAft>
                <a:spcPts val="0"/>
              </a:spcAft>
              <a:buClr>
                <a:schemeClr val="dk1"/>
              </a:buClr>
              <a:buSzPts val="2100"/>
              <a:buFont typeface="Arial"/>
              <a:buNone/>
            </a:pPr>
            <a:r>
              <a:rPr b="0" i="0" lang="en-US" sz="2100" u="none">
                <a:solidFill>
                  <a:schemeClr val="dk1"/>
                </a:solidFill>
                <a:latin typeface="Arial"/>
                <a:ea typeface="Arial"/>
                <a:cs typeface="Arial"/>
                <a:sym typeface="Arial"/>
              </a:rPr>
              <a:t>The first setting was in the woods.  On page 3 Goldilocks was taking a walk through the woods and smelled something yummy.  On page 5 she found a house in the woods and knocked on the door.</a:t>
            </a:r>
            <a:endParaRPr/>
          </a:p>
          <a:p>
            <a:pPr indent="0" lvl="0" marL="0" marR="0" rtl="0" algn="l">
              <a:lnSpc>
                <a:spcPct val="100000"/>
              </a:lnSpc>
              <a:spcBef>
                <a:spcPts val="420"/>
              </a:spcBef>
              <a:spcAft>
                <a:spcPts val="0"/>
              </a:spcAft>
              <a:buClr>
                <a:schemeClr val="dk1"/>
              </a:buClr>
              <a:buSzPts val="2100"/>
              <a:buFont typeface="Arial"/>
              <a:buNone/>
            </a:pPr>
            <a:r>
              <a:rPr b="0" i="0" lang="en-US" sz="2100" u="none">
                <a:solidFill>
                  <a:schemeClr val="dk1"/>
                </a:solidFill>
                <a:latin typeface="Arial"/>
                <a:ea typeface="Arial"/>
                <a:cs typeface="Arial"/>
                <a:sym typeface="Arial"/>
              </a:rPr>
              <a:t>The second setting was inside in the bears’ house.  She ate their porridge, sat in their chairs, and slept in the bed.  The bears came home and found her.</a:t>
            </a:r>
            <a:endParaRPr/>
          </a:p>
          <a:p>
            <a:pPr indent="-209550" lvl="0" marL="342900" marR="0" rtl="0" algn="l">
              <a:spcBef>
                <a:spcPts val="420"/>
              </a:spcBef>
              <a:spcAft>
                <a:spcPts val="0"/>
              </a:spcAft>
              <a:buClr>
                <a:schemeClr val="dk1"/>
              </a:buClr>
              <a:buSzPts val="2100"/>
              <a:buFont typeface="Arial"/>
              <a:buNone/>
            </a:pPr>
            <a:r>
              <a:t/>
            </a:r>
            <a:endParaRPr b="0" i="0" sz="2100" u="non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50"/>
          <p:cNvSpPr txBox="1"/>
          <p:nvPr>
            <p:ph type="title"/>
          </p:nvPr>
        </p:nvSpPr>
        <p:spPr>
          <a:xfrm>
            <a:off x="630237" y="122237"/>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92D050"/>
              </a:buClr>
              <a:buSzPts val="4000"/>
              <a:buFont typeface="Arial"/>
              <a:buNone/>
            </a:pPr>
            <a:r>
              <a:rPr b="0" i="0" lang="en-US" sz="4000" u="none">
                <a:solidFill>
                  <a:srgbClr val="92D050"/>
                </a:solidFill>
                <a:latin typeface="Arial"/>
                <a:ea typeface="Arial"/>
                <a:cs typeface="Arial"/>
                <a:sym typeface="Arial"/>
              </a:rPr>
              <a:t>Goldilocks and the Three Bears</a:t>
            </a:r>
            <a:br>
              <a:rPr b="0" i="0" lang="en-US" sz="4000" u="none">
                <a:solidFill>
                  <a:srgbClr val="92D050"/>
                </a:solidFill>
                <a:latin typeface="Arial"/>
                <a:ea typeface="Arial"/>
                <a:cs typeface="Arial"/>
                <a:sym typeface="Arial"/>
              </a:rPr>
            </a:br>
            <a:r>
              <a:rPr b="0" i="1" lang="en-US" sz="2800" u="none">
                <a:solidFill>
                  <a:srgbClr val="92D050"/>
                </a:solidFill>
                <a:latin typeface="Arial"/>
                <a:ea typeface="Arial"/>
                <a:cs typeface="Arial"/>
                <a:sym typeface="Arial"/>
              </a:rPr>
              <a:t>Written Comprehension</a:t>
            </a:r>
            <a:endParaRPr/>
          </a:p>
        </p:txBody>
      </p:sp>
      <p:sp>
        <p:nvSpPr>
          <p:cNvPr id="324" name="Google Shape;324;p50"/>
          <p:cNvSpPr txBox="1"/>
          <p:nvPr>
            <p:ph idx="1" type="body"/>
          </p:nvPr>
        </p:nvSpPr>
        <p:spPr>
          <a:xfrm>
            <a:off x="630237" y="1447800"/>
            <a:ext cx="7886700" cy="823912"/>
          </a:xfrm>
          <a:prstGeom prst="rect">
            <a:avLst/>
          </a:prstGeom>
          <a:noFill/>
          <a:ln cap="flat" cmpd="sng" w="9525">
            <a:solidFill>
              <a:srgbClr val="00B0F0"/>
            </a:solidFill>
            <a:prstDash val="solid"/>
            <a:miter lim="524288"/>
            <a:headEnd len="sm" w="sm" type="none"/>
            <a:tailEnd len="sm" w="sm" type="none"/>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1900"/>
              <a:buFont typeface="Arial"/>
              <a:buNone/>
            </a:pPr>
            <a:r>
              <a:rPr b="1" i="0" lang="en-US" sz="1900" u="none">
                <a:solidFill>
                  <a:schemeClr val="dk1"/>
                </a:solidFill>
                <a:latin typeface="Arial"/>
                <a:ea typeface="Arial"/>
                <a:cs typeface="Arial"/>
                <a:sym typeface="Arial"/>
              </a:rPr>
              <a:t>In the story Goldilocks says “Mmmmmm”.  What does that sound tell us about Goldilocks? Use parts of the story in your answer.</a:t>
            </a:r>
            <a:endParaRPr/>
          </a:p>
        </p:txBody>
      </p:sp>
      <p:sp>
        <p:nvSpPr>
          <p:cNvPr id="325" name="Google Shape;325;p50"/>
          <p:cNvSpPr txBox="1"/>
          <p:nvPr>
            <p:ph idx="1" type="body"/>
          </p:nvPr>
        </p:nvSpPr>
        <p:spPr>
          <a:xfrm>
            <a:off x="630237" y="2362200"/>
            <a:ext cx="3255962" cy="4343400"/>
          </a:xfrm>
          <a:prstGeom prst="rect">
            <a:avLst/>
          </a:prstGeom>
          <a:noFill/>
          <a:ln cap="flat" cmpd="sng" w="9525">
            <a:solidFill>
              <a:srgbClr val="FF0000"/>
            </a:solidFill>
            <a:prstDash val="solid"/>
            <a:miter lim="524288"/>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600"/>
              <a:buFont typeface="Arial"/>
              <a:buNone/>
            </a:pPr>
            <a:r>
              <a:rPr b="1" i="0" lang="en-US" sz="2600" u="none">
                <a:solidFill>
                  <a:schemeClr val="dk1"/>
                </a:solidFill>
                <a:latin typeface="Arial"/>
                <a:ea typeface="Arial"/>
                <a:cs typeface="Arial"/>
                <a:sym typeface="Arial"/>
              </a:rPr>
              <a:t>Failing Answer</a:t>
            </a:r>
            <a:endParaRPr/>
          </a:p>
          <a:p>
            <a:pPr indent="0" lvl="0" marL="0" marR="0" rtl="0" algn="l">
              <a:lnSpc>
                <a:spcPct val="100000"/>
              </a:lnSpc>
              <a:spcBef>
                <a:spcPts val="460"/>
              </a:spcBef>
              <a:spcAft>
                <a:spcPts val="0"/>
              </a:spcAft>
              <a:buClr>
                <a:schemeClr val="dk1"/>
              </a:buClr>
              <a:buSzPts val="2300"/>
              <a:buFont typeface="Arial"/>
              <a:buNone/>
            </a:pPr>
            <a:r>
              <a:rPr b="0" i="0" lang="en-US" sz="2300" u="none">
                <a:solidFill>
                  <a:schemeClr val="dk1"/>
                </a:solidFill>
                <a:latin typeface="Arial"/>
                <a:ea typeface="Arial"/>
                <a:cs typeface="Arial"/>
                <a:sym typeface="Arial"/>
              </a:rPr>
              <a:t>She was hungry.</a:t>
            </a:r>
            <a:endParaRPr/>
          </a:p>
          <a:p>
            <a:pPr indent="-196850" lvl="0" marL="342900" marR="0" rtl="0" algn="l">
              <a:spcBef>
                <a:spcPts val="460"/>
              </a:spcBef>
              <a:spcAft>
                <a:spcPts val="0"/>
              </a:spcAft>
              <a:buClr>
                <a:schemeClr val="dk1"/>
              </a:buClr>
              <a:buSzPts val="2300"/>
              <a:buFont typeface="Arial"/>
              <a:buNone/>
            </a:pPr>
            <a:r>
              <a:t/>
            </a:r>
            <a:endParaRPr b="0" i="0" sz="2300" u="none">
              <a:solidFill>
                <a:schemeClr val="dk1"/>
              </a:solidFill>
              <a:latin typeface="Arial"/>
              <a:ea typeface="Arial"/>
              <a:cs typeface="Arial"/>
              <a:sym typeface="Arial"/>
            </a:endParaRPr>
          </a:p>
        </p:txBody>
      </p:sp>
      <p:sp>
        <p:nvSpPr>
          <p:cNvPr id="326" name="Google Shape;326;p50"/>
          <p:cNvSpPr txBox="1"/>
          <p:nvPr>
            <p:ph idx="2" type="body"/>
          </p:nvPr>
        </p:nvSpPr>
        <p:spPr>
          <a:xfrm>
            <a:off x="4191000" y="2362200"/>
            <a:ext cx="4325937" cy="4343400"/>
          </a:xfrm>
          <a:prstGeom prst="rect">
            <a:avLst/>
          </a:prstGeom>
          <a:noFill/>
          <a:ln cap="flat" cmpd="sng" w="9525">
            <a:solidFill>
              <a:srgbClr val="00B0F0"/>
            </a:solidFill>
            <a:prstDash val="solid"/>
            <a:miter lim="524288"/>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600"/>
              <a:buFont typeface="Arial"/>
              <a:buNone/>
            </a:pPr>
            <a:r>
              <a:rPr b="1" i="0" lang="en-US" sz="2600" u="none">
                <a:solidFill>
                  <a:schemeClr val="dk1"/>
                </a:solidFill>
                <a:latin typeface="Arial"/>
                <a:ea typeface="Arial"/>
                <a:cs typeface="Arial"/>
                <a:sym typeface="Arial"/>
              </a:rPr>
              <a:t>Passing Answer</a:t>
            </a:r>
            <a:endParaRPr/>
          </a:p>
          <a:p>
            <a:pPr indent="0" lvl="0" marL="0" marR="0" rtl="0" algn="l">
              <a:lnSpc>
                <a:spcPct val="100000"/>
              </a:lnSpc>
              <a:spcBef>
                <a:spcPts val="460"/>
              </a:spcBef>
              <a:spcAft>
                <a:spcPts val="0"/>
              </a:spcAft>
              <a:buClr>
                <a:schemeClr val="dk1"/>
              </a:buClr>
              <a:buSzPts val="2300"/>
              <a:buFont typeface="Arial"/>
              <a:buNone/>
            </a:pPr>
            <a:r>
              <a:rPr b="0" i="0" lang="en-US" sz="2300" u="none">
                <a:solidFill>
                  <a:schemeClr val="dk1"/>
                </a:solidFill>
                <a:latin typeface="Arial"/>
                <a:ea typeface="Arial"/>
                <a:cs typeface="Arial"/>
                <a:sym typeface="Arial"/>
              </a:rPr>
              <a:t>When Goldilocks says, “Mmmmmmm”, it means she thinks the porridge smells good and that it will taste good because on page 9 she is licking her lips like she can’t wait to eat it and she says the porridge is perfect.</a:t>
            </a:r>
            <a:endParaRPr/>
          </a:p>
          <a:p>
            <a:pPr indent="-196850" lvl="0" marL="342900" marR="0" rtl="0" algn="l">
              <a:spcBef>
                <a:spcPts val="460"/>
              </a:spcBef>
              <a:spcAft>
                <a:spcPts val="0"/>
              </a:spcAft>
              <a:buClr>
                <a:schemeClr val="dk1"/>
              </a:buClr>
              <a:buSzPts val="2300"/>
              <a:buFont typeface="Arial"/>
              <a:buNone/>
            </a:pPr>
            <a:r>
              <a:t/>
            </a:r>
            <a:endParaRPr b="0" i="0" sz="2300" u="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Google Shape;331;p5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folHlink"/>
              </a:buClr>
              <a:buSzPts val="4400"/>
              <a:buFont typeface="Arial"/>
              <a:buNone/>
            </a:pPr>
            <a:r>
              <a:rPr b="0" i="0" lang="en-US" sz="4400" u="none">
                <a:solidFill>
                  <a:schemeClr val="folHlink"/>
                </a:solidFill>
                <a:latin typeface="Arial"/>
                <a:ea typeface="Arial"/>
                <a:cs typeface="Arial"/>
                <a:sym typeface="Arial"/>
              </a:rPr>
              <a:t>Ways to Help</a:t>
            </a:r>
            <a:endParaRPr/>
          </a:p>
        </p:txBody>
      </p:sp>
      <p:sp>
        <p:nvSpPr>
          <p:cNvPr id="332" name="Google Shape;332;p51"/>
          <p:cNvSpPr txBox="1"/>
          <p:nvPr>
            <p:ph idx="1" type="body"/>
          </p:nvPr>
        </p:nvSpPr>
        <p:spPr>
          <a:xfrm>
            <a:off x="457200" y="1600200"/>
            <a:ext cx="8077200"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800"/>
              <a:buFont typeface="Comic Sans MS"/>
              <a:buChar char="•"/>
            </a:pPr>
            <a:r>
              <a:rPr b="0" i="0" lang="en-US" sz="2800" u="none">
                <a:solidFill>
                  <a:schemeClr val="dk1"/>
                </a:solidFill>
                <a:latin typeface="Comic Sans MS"/>
                <a:ea typeface="Comic Sans MS"/>
                <a:cs typeface="Comic Sans MS"/>
                <a:sym typeface="Comic Sans MS"/>
              </a:rPr>
              <a:t>Read with your child every night.</a:t>
            </a:r>
            <a:endParaRPr/>
          </a:p>
          <a:p>
            <a:pPr indent="-342900" lvl="0" marL="342900" rtl="0" algn="l">
              <a:lnSpc>
                <a:spcPct val="100000"/>
              </a:lnSpc>
              <a:spcBef>
                <a:spcPts val="560"/>
              </a:spcBef>
              <a:spcAft>
                <a:spcPts val="0"/>
              </a:spcAft>
              <a:buClr>
                <a:schemeClr val="dk1"/>
              </a:buClr>
              <a:buSzPts val="2800"/>
              <a:buFont typeface="Comic Sans MS"/>
              <a:buChar char="•"/>
            </a:pPr>
            <a:r>
              <a:rPr b="0" i="0" lang="en-US" sz="2800" u="none">
                <a:solidFill>
                  <a:schemeClr val="dk1"/>
                </a:solidFill>
                <a:latin typeface="Comic Sans MS"/>
                <a:ea typeface="Comic Sans MS"/>
                <a:cs typeface="Comic Sans MS"/>
                <a:sym typeface="Comic Sans MS"/>
              </a:rPr>
              <a:t>After reading, discuss what was read and ask your child questions.</a:t>
            </a:r>
            <a:endParaRPr/>
          </a:p>
          <a:p>
            <a:pPr indent="-342900" lvl="0" marL="342900" rtl="0" algn="l">
              <a:lnSpc>
                <a:spcPct val="100000"/>
              </a:lnSpc>
              <a:spcBef>
                <a:spcPts val="560"/>
              </a:spcBef>
              <a:spcAft>
                <a:spcPts val="0"/>
              </a:spcAft>
              <a:buClr>
                <a:schemeClr val="dk1"/>
              </a:buClr>
              <a:buSzPts val="2800"/>
              <a:buFont typeface="Comic Sans MS"/>
              <a:buChar char="•"/>
            </a:pPr>
            <a:r>
              <a:rPr b="0" i="0" lang="en-US" sz="2800" u="none">
                <a:solidFill>
                  <a:schemeClr val="dk1"/>
                </a:solidFill>
                <a:latin typeface="Comic Sans MS"/>
                <a:ea typeface="Comic Sans MS"/>
                <a:cs typeface="Comic Sans MS"/>
                <a:sym typeface="Comic Sans MS"/>
              </a:rPr>
              <a:t>Practice sight words with your child on a regular basis.</a:t>
            </a:r>
            <a:endParaRPr/>
          </a:p>
          <a:p>
            <a:pPr indent="-342900" lvl="0" marL="342900" rtl="0" algn="l">
              <a:lnSpc>
                <a:spcPct val="100000"/>
              </a:lnSpc>
              <a:spcBef>
                <a:spcPts val="560"/>
              </a:spcBef>
              <a:spcAft>
                <a:spcPts val="0"/>
              </a:spcAft>
              <a:buClr>
                <a:schemeClr val="dk1"/>
              </a:buClr>
              <a:buSzPts val="2800"/>
              <a:buFont typeface="Comic Sans MS"/>
              <a:buChar char="•"/>
            </a:pPr>
            <a:r>
              <a:rPr b="0" i="0" lang="en-US" sz="2800" u="none">
                <a:solidFill>
                  <a:schemeClr val="dk1"/>
                </a:solidFill>
                <a:latin typeface="Comic Sans MS"/>
                <a:ea typeface="Comic Sans MS"/>
                <a:cs typeface="Comic Sans MS"/>
                <a:sym typeface="Comic Sans MS"/>
              </a:rPr>
              <a:t>Use RAZ Kids!</a:t>
            </a:r>
            <a:endParaRPr/>
          </a:p>
        </p:txBody>
      </p:sp>
      <p:pic>
        <p:nvPicPr>
          <p:cNvPr descr="https://s-media-cache-ak0.pinimg.com/736x/1a/a1/b9/1aa1b9982c4bf258e5ae35772fef39bf.jpg" id="333" name="Google Shape;333;p51"/>
          <p:cNvPicPr preferRelativeResize="0"/>
          <p:nvPr/>
        </p:nvPicPr>
        <p:blipFill rotWithShape="1">
          <a:blip r:embed="rId3">
            <a:alphaModFix/>
          </a:blip>
          <a:srcRect b="12602" l="0" r="0" t="0"/>
          <a:stretch/>
        </p:blipFill>
        <p:spPr>
          <a:xfrm>
            <a:off x="4191000" y="3657600"/>
            <a:ext cx="4800600" cy="32956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sp>
        <p:nvSpPr>
          <p:cNvPr id="338" name="Google Shape;338;p5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folHlink"/>
              </a:buClr>
              <a:buSzPts val="4400"/>
              <a:buFont typeface="Arial"/>
              <a:buNone/>
            </a:pPr>
            <a:r>
              <a:rPr b="0" i="0" lang="en-US" sz="4400" u="none">
                <a:solidFill>
                  <a:schemeClr val="folHlink"/>
                </a:solidFill>
                <a:latin typeface="Arial"/>
                <a:ea typeface="Arial"/>
                <a:cs typeface="Arial"/>
                <a:sym typeface="Arial"/>
              </a:rPr>
              <a:t>RAZ Kids</a:t>
            </a:r>
            <a:endParaRPr/>
          </a:p>
        </p:txBody>
      </p:sp>
      <p:sp>
        <p:nvSpPr>
          <p:cNvPr id="339" name="Google Shape;339;p52"/>
          <p:cNvSpPr txBox="1"/>
          <p:nvPr>
            <p:ph idx="1" type="body"/>
          </p:nvPr>
        </p:nvSpPr>
        <p:spPr>
          <a:xfrm>
            <a:off x="457200" y="1295400"/>
            <a:ext cx="8229600" cy="2133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	</a:t>
            </a:r>
            <a:r>
              <a:rPr b="0" i="0" lang="en-US" sz="2800" u="none">
                <a:solidFill>
                  <a:schemeClr val="dk1"/>
                </a:solidFill>
                <a:latin typeface="Comic Sans MS"/>
                <a:ea typeface="Comic Sans MS"/>
                <a:cs typeface="Comic Sans MS"/>
                <a:sym typeface="Comic Sans MS"/>
              </a:rPr>
              <a:t>Students can listen to and read books, take comprehension quizzes, and even record themselves reading.</a:t>
            </a:r>
            <a:endParaRPr/>
          </a:p>
          <a:p>
            <a:pPr indent="-342900" lvl="0" marL="342900" rtl="0" algn="l">
              <a:lnSpc>
                <a:spcPct val="100000"/>
              </a:lnSpc>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165100" lvl="0" marL="342900" rtl="0" algn="l">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p:txBody>
      </p:sp>
      <p:sp>
        <p:nvSpPr>
          <p:cNvPr descr="Image result for raz kids" id="340" name="Google Shape;340;p52"/>
          <p:cNvSpPr txBox="1"/>
          <p:nvPr/>
        </p:nvSpPr>
        <p:spPr>
          <a:xfrm>
            <a:off x="155575" y="46037"/>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raz_kids_3" id="341" name="Google Shape;341;p52"/>
          <p:cNvPicPr preferRelativeResize="0"/>
          <p:nvPr>
            <p:ph idx="1" type="body"/>
          </p:nvPr>
        </p:nvPicPr>
        <p:blipFill rotWithShape="1">
          <a:blip r:embed="rId3">
            <a:alphaModFix/>
          </a:blip>
          <a:srcRect b="0" l="0" r="0" t="0"/>
          <a:stretch/>
        </p:blipFill>
        <p:spPr>
          <a:xfrm>
            <a:off x="2057400" y="3048000"/>
            <a:ext cx="5181600" cy="346233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pic>
        <p:nvPicPr>
          <p:cNvPr descr="Any" id="346" name="Google Shape;346;p53"/>
          <p:cNvPicPr preferRelativeResize="0"/>
          <p:nvPr/>
        </p:nvPicPr>
        <p:blipFill rotWithShape="1">
          <a:blip r:embed="rId3">
            <a:alphaModFix/>
          </a:blip>
          <a:srcRect b="0" l="0" r="0" t="0"/>
          <a:stretch/>
        </p:blipFill>
        <p:spPr>
          <a:xfrm>
            <a:off x="1143000" y="914400"/>
            <a:ext cx="6956425" cy="5073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32"/>
          <p:cNvSpPr txBox="1"/>
          <p:nvPr>
            <p:ph type="title"/>
          </p:nvPr>
        </p:nvSpPr>
        <p:spPr>
          <a:xfrm>
            <a:off x="311700" y="593367"/>
            <a:ext cx="8520600" cy="76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2018-19 Changes to TRC Testing (Reading3D)</a:t>
            </a:r>
            <a:endParaRPr/>
          </a:p>
        </p:txBody>
      </p:sp>
      <p:sp>
        <p:nvSpPr>
          <p:cNvPr id="185" name="Google Shape;185;p32"/>
          <p:cNvSpPr txBox="1"/>
          <p:nvPr>
            <p:ph idx="1" type="body"/>
          </p:nvPr>
        </p:nvSpPr>
        <p:spPr>
          <a:xfrm>
            <a:off x="311700" y="1356967"/>
            <a:ext cx="8520600" cy="5349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US"/>
              <a:t>With changing the books from Rigby to Atlas, we are seeing levels </a:t>
            </a:r>
            <a:r>
              <a:rPr i="1" lang="en-US">
                <a:solidFill>
                  <a:srgbClr val="FF0000"/>
                </a:solidFill>
              </a:rPr>
              <a:t>drop across the school, district, and state</a:t>
            </a:r>
            <a:r>
              <a:rPr i="1" lang="en-US"/>
              <a:t> </a:t>
            </a:r>
            <a:r>
              <a:rPr lang="en-US"/>
              <a:t>for students. This is because the books are more difficult and the oral comprehension questions that follow the book are also more rigorous and difficult for students compared to the former Rigby. </a:t>
            </a:r>
            <a:endParaRPr/>
          </a:p>
          <a:p>
            <a:pPr indent="0" lvl="0" marL="457200" rtl="0" algn="l">
              <a:spcBef>
                <a:spcPts val="1600"/>
              </a:spcBef>
              <a:spcAft>
                <a:spcPts val="0"/>
              </a:spcAft>
              <a:buNone/>
            </a:pPr>
            <a:r>
              <a:t/>
            </a:r>
            <a:endParaRPr/>
          </a:p>
          <a:p>
            <a:pPr indent="-342900" lvl="0" marL="457200" rtl="0" algn="l">
              <a:spcBef>
                <a:spcPts val="1600"/>
              </a:spcBef>
              <a:spcAft>
                <a:spcPts val="0"/>
              </a:spcAft>
              <a:buSzPts val="1800"/>
              <a:buChar char="-"/>
            </a:pPr>
            <a:r>
              <a:rPr lang="en-US"/>
              <a:t>The state also mandates that at the end of the year, classroom teachers of record are NOT allowed to assess their own students. This is to ensure a valid testing environment/score. We elected at MPTS to also do this for the midyear. We are ensuring that </a:t>
            </a:r>
            <a:r>
              <a:rPr b="1" lang="en-US"/>
              <a:t>the same</a:t>
            </a:r>
            <a:r>
              <a:rPr lang="en-US"/>
              <a:t> teacher (although not the classroom teacher) will assess the student at both middle and end of year. This allows them to build a relationship and ensure an effective and most comfortable testing environment before the end of the year score. (This is the score that determines growth and where a student ends at the end of the year.)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33"/>
          <p:cNvSpPr txBox="1"/>
          <p:nvPr>
            <p:ph type="title"/>
          </p:nvPr>
        </p:nvSpPr>
        <p:spPr>
          <a:xfrm>
            <a:off x="311700" y="593367"/>
            <a:ext cx="8520600" cy="76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2018-19 Changes to TRC Testing (Reading3D)</a:t>
            </a:r>
            <a:endParaRPr/>
          </a:p>
        </p:txBody>
      </p:sp>
      <p:sp>
        <p:nvSpPr>
          <p:cNvPr id="191" name="Google Shape;191;p33"/>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US"/>
              <a:t>As a district and as a school, we continue to work to ensure that our daily teaching in the classroom will best prepare students to be successful on their end of year testing. This includes looking at our oral comprehension questions, as well as written comprehension and the text selection choices that we are making for our students. </a:t>
            </a:r>
            <a:endParaRPr/>
          </a:p>
          <a:p>
            <a:pPr indent="0" lvl="0" marL="0" rtl="0" algn="l">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3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6600CC"/>
              </a:buClr>
              <a:buSzPts val="4400"/>
              <a:buFont typeface="Arial"/>
              <a:buNone/>
            </a:pPr>
            <a:r>
              <a:rPr b="0" i="0" lang="en-US" sz="4400" u="none">
                <a:solidFill>
                  <a:srgbClr val="6600CC"/>
                </a:solidFill>
                <a:latin typeface="Arial"/>
                <a:ea typeface="Arial"/>
                <a:cs typeface="Arial"/>
                <a:sym typeface="Arial"/>
              </a:rPr>
              <a:t>Balanced Literacy in 1</a:t>
            </a:r>
            <a:r>
              <a:rPr b="0" baseline="30000" i="0" lang="en-US" sz="4400" u="none">
                <a:solidFill>
                  <a:srgbClr val="6600CC"/>
                </a:solidFill>
                <a:latin typeface="Arial"/>
                <a:ea typeface="Arial"/>
                <a:cs typeface="Arial"/>
                <a:sym typeface="Arial"/>
              </a:rPr>
              <a:t>st</a:t>
            </a:r>
            <a:r>
              <a:rPr b="0" i="0" lang="en-US" sz="4400" u="none">
                <a:solidFill>
                  <a:srgbClr val="6600CC"/>
                </a:solidFill>
                <a:latin typeface="Arial"/>
                <a:ea typeface="Arial"/>
                <a:cs typeface="Arial"/>
                <a:sym typeface="Arial"/>
              </a:rPr>
              <a:t> Grade</a:t>
            </a:r>
            <a:endParaRPr/>
          </a:p>
        </p:txBody>
      </p:sp>
      <p:sp>
        <p:nvSpPr>
          <p:cNvPr id="197" name="Google Shape;197;p34"/>
          <p:cNvSpPr txBox="1"/>
          <p:nvPr>
            <p:ph idx="1" type="body"/>
          </p:nvPr>
        </p:nvSpPr>
        <p:spPr>
          <a:xfrm>
            <a:off x="228600" y="1600200"/>
            <a:ext cx="8610600" cy="2209800"/>
          </a:xfrm>
          <a:prstGeom prst="rect">
            <a:avLst/>
          </a:prstGeom>
          <a:noFill/>
          <a:ln>
            <a:noFill/>
          </a:ln>
        </p:spPr>
        <p:txBody>
          <a:bodyPr anchorCtr="0" anchor="t" bIns="45700" lIns="91425" spcFirstLastPara="1" rIns="91425" wrap="square" tIns="45700">
            <a:noAutofit/>
          </a:bodyPr>
          <a:lstStyle/>
          <a:p>
            <a:pPr indent="-342900" lvl="0" marL="342900" rtl="0" algn="ctr">
              <a:lnSpc>
                <a:spcPct val="80000"/>
              </a:lnSpc>
              <a:spcBef>
                <a:spcPts val="0"/>
              </a:spcBef>
              <a:spcAft>
                <a:spcPts val="0"/>
              </a:spcAft>
              <a:buClr>
                <a:schemeClr val="dk1"/>
              </a:buClr>
              <a:buSzPts val="2400"/>
              <a:buFont typeface="Comic Sans MS"/>
              <a:buNone/>
            </a:pPr>
            <a:r>
              <a:rPr b="0" i="0" lang="en-US" sz="2400" u="none">
                <a:solidFill>
                  <a:schemeClr val="dk1"/>
                </a:solidFill>
                <a:latin typeface="Comic Sans MS"/>
                <a:ea typeface="Comic Sans MS"/>
                <a:cs typeface="Comic Sans MS"/>
                <a:sym typeface="Comic Sans MS"/>
              </a:rPr>
              <a:t>	There are five basic components of a </a:t>
            </a:r>
            <a:r>
              <a:rPr b="1" i="0" lang="en-US" sz="2400" u="none">
                <a:solidFill>
                  <a:schemeClr val="dk1"/>
                </a:solidFill>
                <a:latin typeface="Comic Sans MS"/>
                <a:ea typeface="Comic Sans MS"/>
                <a:cs typeface="Comic Sans MS"/>
                <a:sym typeface="Comic Sans MS"/>
              </a:rPr>
              <a:t>“balanced literacy”</a:t>
            </a:r>
            <a:r>
              <a:rPr b="0" i="0" lang="en-US" sz="2400" u="none">
                <a:solidFill>
                  <a:schemeClr val="dk1"/>
                </a:solidFill>
                <a:latin typeface="Comic Sans MS"/>
                <a:ea typeface="Comic Sans MS"/>
                <a:cs typeface="Comic Sans MS"/>
                <a:sym typeface="Comic Sans MS"/>
              </a:rPr>
              <a:t> program; guided reading, shared reading/interactive read aloud, independent reading, word work, and writing.</a:t>
            </a:r>
            <a:r>
              <a:rPr b="0" i="0" lang="en-US" sz="2800" u="none">
                <a:solidFill>
                  <a:schemeClr val="dk1"/>
                </a:solidFill>
                <a:latin typeface="Comic Sans MS"/>
                <a:ea typeface="Comic Sans MS"/>
                <a:cs typeface="Comic Sans MS"/>
                <a:sym typeface="Comic Sans MS"/>
              </a:rPr>
              <a:t> </a:t>
            </a:r>
            <a:endParaRPr/>
          </a:p>
          <a:p>
            <a:pPr indent="-342900" lvl="0" marL="342900" rtl="0" algn="ctr">
              <a:lnSpc>
                <a:spcPct val="80000"/>
              </a:lnSpc>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342900" lvl="0" marL="342900" rtl="0" algn="l">
              <a:lnSpc>
                <a:spcPct val="80000"/>
              </a:lnSpc>
              <a:spcBef>
                <a:spcPts val="36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a:t>
            </a:r>
            <a:endParaRPr/>
          </a:p>
        </p:txBody>
      </p:sp>
      <p:sp>
        <p:nvSpPr>
          <p:cNvPr id="198" name="Google Shape;198;p34"/>
          <p:cNvSpPr txBox="1"/>
          <p:nvPr/>
        </p:nvSpPr>
        <p:spPr>
          <a:xfrm>
            <a:off x="1066800" y="5105400"/>
            <a:ext cx="7010400" cy="12001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omic Sans MS"/>
              <a:buNone/>
            </a:pPr>
            <a:r>
              <a:rPr b="0" i="0" lang="en-US" sz="2400" u="none" cap="none" strike="noStrike">
                <a:solidFill>
                  <a:schemeClr val="dk1"/>
                </a:solidFill>
                <a:latin typeface="Comic Sans MS"/>
                <a:ea typeface="Comic Sans MS"/>
                <a:cs typeface="Comic Sans MS"/>
                <a:sym typeface="Comic Sans MS"/>
              </a:rPr>
              <a:t>Students in 1st grade are engaged in each of these components through </a:t>
            </a:r>
            <a:r>
              <a:rPr b="1" i="0" lang="en-US" sz="2400" u="none" cap="none" strike="noStrike">
                <a:solidFill>
                  <a:schemeClr val="dk1"/>
                </a:solidFill>
                <a:latin typeface="Comic Sans MS"/>
                <a:ea typeface="Comic Sans MS"/>
                <a:cs typeface="Comic Sans MS"/>
                <a:sym typeface="Comic Sans MS"/>
              </a:rPr>
              <a:t>Word Work, Writer’s Workshop, and Reader’s Workshop</a:t>
            </a:r>
            <a:r>
              <a:rPr b="1" i="0" lang="en-US" sz="1800" u="none" cap="none" strike="noStrike">
                <a:solidFill>
                  <a:schemeClr val="dk1"/>
                </a:solidFill>
                <a:latin typeface="Comic Sans MS"/>
                <a:ea typeface="Comic Sans MS"/>
                <a:cs typeface="Comic Sans MS"/>
                <a:sym typeface="Comic Sans MS"/>
              </a:rPr>
              <a:t>.</a:t>
            </a:r>
            <a:endParaRPr/>
          </a:p>
        </p:txBody>
      </p:sp>
      <p:pic>
        <p:nvPicPr>
          <p:cNvPr descr="5298862" id="199" name="Google Shape;199;p34"/>
          <p:cNvPicPr preferRelativeResize="0"/>
          <p:nvPr>
            <p:ph idx="1" type="body"/>
          </p:nvPr>
        </p:nvPicPr>
        <p:blipFill rotWithShape="1">
          <a:blip r:embed="rId3">
            <a:alphaModFix/>
          </a:blip>
          <a:srcRect b="13491" l="12500" r="16666" t="14027"/>
          <a:stretch/>
        </p:blipFill>
        <p:spPr>
          <a:xfrm>
            <a:off x="3657600" y="2971800"/>
            <a:ext cx="2209800" cy="1968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3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t>Types of Questions</a:t>
            </a:r>
            <a:endParaRPr/>
          </a:p>
        </p:txBody>
      </p:sp>
      <p:sp>
        <p:nvSpPr>
          <p:cNvPr id="206" name="Google Shape;206;p35"/>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-Main Focus-</a:t>
            </a:r>
            <a:r>
              <a:rPr lang="en-US"/>
              <a:t> HOW and WHY questions </a:t>
            </a:r>
            <a:endParaRPr/>
          </a:p>
          <a:p>
            <a:pPr indent="0" lvl="0" marL="0" rtl="0" algn="l">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3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6600"/>
              </a:buClr>
              <a:buSzPts val="4400"/>
              <a:buFont typeface="Arial"/>
              <a:buNone/>
            </a:pPr>
            <a:r>
              <a:rPr b="0" i="0" lang="en-US" sz="4400" u="none">
                <a:solidFill>
                  <a:srgbClr val="FF6600"/>
                </a:solidFill>
                <a:latin typeface="Arial"/>
                <a:ea typeface="Arial"/>
                <a:cs typeface="Arial"/>
                <a:sym typeface="Arial"/>
              </a:rPr>
              <a:t>Word Work</a:t>
            </a:r>
            <a:endParaRPr/>
          </a:p>
        </p:txBody>
      </p:sp>
      <p:sp>
        <p:nvSpPr>
          <p:cNvPr id="212" name="Google Shape;212;p36"/>
          <p:cNvSpPr txBox="1"/>
          <p:nvPr>
            <p:ph idx="1" type="body"/>
          </p:nvPr>
        </p:nvSpPr>
        <p:spPr>
          <a:xfrm>
            <a:off x="438150" y="1295400"/>
            <a:ext cx="8229600" cy="4525962"/>
          </a:xfrm>
          <a:prstGeom prst="rect">
            <a:avLst/>
          </a:prstGeom>
          <a:noFill/>
          <a:ln>
            <a:noFill/>
          </a:ln>
        </p:spPr>
        <p:txBody>
          <a:bodyPr anchorCtr="0" anchor="t" bIns="45700" lIns="91425" spcFirstLastPara="1" rIns="91425" wrap="square" tIns="45700">
            <a:noAutofit/>
          </a:bodyPr>
          <a:lstStyle/>
          <a:p>
            <a:pPr indent="-342900" lvl="0" marL="342900" rtl="0" algn="ctr">
              <a:lnSpc>
                <a:spcPct val="80000"/>
              </a:lnSpc>
              <a:spcBef>
                <a:spcPts val="0"/>
              </a:spcBef>
              <a:spcAft>
                <a:spcPts val="0"/>
              </a:spcAft>
              <a:buClr>
                <a:schemeClr val="dk1"/>
              </a:buClr>
              <a:buSzPts val="2800"/>
              <a:buFont typeface="Comic Sans MS"/>
              <a:buNone/>
            </a:pPr>
            <a:r>
              <a:rPr b="0" i="0" lang="en-US" sz="2800" u="none">
                <a:solidFill>
                  <a:schemeClr val="dk1"/>
                </a:solidFill>
                <a:latin typeface="Comic Sans MS"/>
                <a:ea typeface="Comic Sans MS"/>
                <a:cs typeface="Comic Sans MS"/>
                <a:sym typeface="Comic Sans MS"/>
              </a:rPr>
              <a:t>Phonics + Spelling + Word Sorts + Vocabulary Instruction = WORD WORK</a:t>
            </a:r>
            <a:endParaRPr/>
          </a:p>
          <a:p>
            <a:pPr indent="-342900" lvl="0" marL="342900" rtl="0" algn="ctr">
              <a:lnSpc>
                <a:spcPct val="80000"/>
              </a:lnSpc>
              <a:spcBef>
                <a:spcPts val="360"/>
              </a:spcBef>
              <a:spcAft>
                <a:spcPts val="0"/>
              </a:spcAft>
              <a:buClr>
                <a:schemeClr val="dk1"/>
              </a:buClr>
              <a:buSzPts val="1800"/>
              <a:buFont typeface="Arial"/>
              <a:buNone/>
            </a:pPr>
            <a:r>
              <a:t/>
            </a:r>
            <a:endParaRPr b="0" i="0" sz="1800" u="none">
              <a:solidFill>
                <a:schemeClr val="dk1"/>
              </a:solidFill>
              <a:latin typeface="Comic Sans MS"/>
              <a:ea typeface="Comic Sans MS"/>
              <a:cs typeface="Comic Sans MS"/>
              <a:sym typeface="Comic Sans MS"/>
            </a:endParaRPr>
          </a:p>
          <a:p>
            <a:pPr indent="-342900" lvl="0" marL="342900" rtl="0" algn="ctr">
              <a:lnSpc>
                <a:spcPct val="80000"/>
              </a:lnSpc>
              <a:spcBef>
                <a:spcPts val="480"/>
              </a:spcBef>
              <a:spcAft>
                <a:spcPts val="0"/>
              </a:spcAft>
              <a:buClr>
                <a:schemeClr val="dk1"/>
              </a:buClr>
              <a:buSzPts val="2400"/>
              <a:buFont typeface="Comic Sans MS"/>
              <a:buNone/>
            </a:pPr>
            <a:r>
              <a:rPr b="0" i="0" lang="en-US" sz="2400" u="none">
                <a:solidFill>
                  <a:schemeClr val="dk1"/>
                </a:solidFill>
                <a:latin typeface="Comic Sans MS"/>
                <a:ea typeface="Comic Sans MS"/>
                <a:cs typeface="Comic Sans MS"/>
                <a:sym typeface="Comic Sans MS"/>
              </a:rPr>
              <a:t>Word Work allows children to gain a general understanding of English spelling. They learn how to work with words through hands on activities. They are actively engaged in completing word sorts, building words, and manipulating words. Students will discover generalizations about spelling, not just spelling rules. Children also learn the patterns and conventions needed to read and spell. Word Work increases children’s specific knowledge of not only the spelling of word but also the meaning.</a:t>
            </a:r>
            <a:endParaRPr/>
          </a:p>
          <a:p>
            <a:pPr indent="-190500" lvl="0" marL="342900" rtl="0" algn="l">
              <a:spcBef>
                <a:spcPts val="480"/>
              </a:spcBef>
              <a:spcAft>
                <a:spcPts val="0"/>
              </a:spcAft>
              <a:buClr>
                <a:schemeClr val="dk1"/>
              </a:buClr>
              <a:buSzPts val="2400"/>
              <a:buFont typeface="Arial"/>
              <a:buNone/>
            </a:pPr>
            <a:r>
              <a:t/>
            </a:r>
            <a:endParaRPr b="0" i="0" sz="2400" u="none">
              <a:solidFill>
                <a:schemeClr val="dk1"/>
              </a:solidFill>
              <a:latin typeface="Comic Sans MS"/>
              <a:ea typeface="Comic Sans MS"/>
              <a:cs typeface="Comic Sans MS"/>
              <a:sym typeface="Comic Sans MS"/>
            </a:endParaRPr>
          </a:p>
        </p:txBody>
      </p:sp>
      <p:pic>
        <p:nvPicPr>
          <p:cNvPr descr="word+detective" id="213" name="Google Shape;213;p36"/>
          <p:cNvPicPr preferRelativeResize="0"/>
          <p:nvPr>
            <p:ph idx="1" type="body"/>
          </p:nvPr>
        </p:nvPicPr>
        <p:blipFill rotWithShape="1">
          <a:blip r:embed="rId3">
            <a:alphaModFix/>
          </a:blip>
          <a:srcRect b="7520" l="0" r="0" t="0"/>
          <a:stretch/>
        </p:blipFill>
        <p:spPr>
          <a:xfrm>
            <a:off x="3733800" y="5334000"/>
            <a:ext cx="2133600" cy="126523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37"/>
          <p:cNvSpPr txBox="1"/>
          <p:nvPr>
            <p:ph type="title"/>
          </p:nvPr>
        </p:nvSpPr>
        <p:spPr>
          <a:xfrm>
            <a:off x="457200" y="274637"/>
            <a:ext cx="8229600" cy="9445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6600"/>
              </a:buClr>
              <a:buSzPts val="4400"/>
              <a:buFont typeface="Arial"/>
              <a:buNone/>
            </a:pPr>
            <a:r>
              <a:rPr b="0" i="0" lang="en-US" sz="4400" u="none">
                <a:solidFill>
                  <a:srgbClr val="FF6600"/>
                </a:solidFill>
                <a:latin typeface="Arial"/>
                <a:ea typeface="Arial"/>
                <a:cs typeface="Arial"/>
                <a:sym typeface="Arial"/>
              </a:rPr>
              <a:t>Phonics &amp; Spelling</a:t>
            </a:r>
            <a:endParaRPr/>
          </a:p>
        </p:txBody>
      </p:sp>
      <p:pic>
        <p:nvPicPr>
          <p:cNvPr id="219" name="Google Shape;219;p37"/>
          <p:cNvPicPr preferRelativeResize="0"/>
          <p:nvPr>
            <p:ph idx="1" type="body"/>
          </p:nvPr>
        </p:nvPicPr>
        <p:blipFill rotWithShape="1">
          <a:blip r:embed="rId3">
            <a:alphaModFix/>
          </a:blip>
          <a:srcRect b="0" l="0" r="0" t="0"/>
          <a:stretch/>
        </p:blipFill>
        <p:spPr>
          <a:xfrm>
            <a:off x="533400" y="2133600"/>
            <a:ext cx="8153400" cy="1343025"/>
          </a:xfrm>
          <a:prstGeom prst="rect">
            <a:avLst/>
          </a:prstGeom>
          <a:noFill/>
          <a:ln>
            <a:noFill/>
          </a:ln>
        </p:spPr>
      </p:pic>
      <p:pic>
        <p:nvPicPr>
          <p:cNvPr id="220" name="Google Shape;220;p37"/>
          <p:cNvPicPr preferRelativeResize="0"/>
          <p:nvPr>
            <p:ph idx="2" type="body"/>
          </p:nvPr>
        </p:nvPicPr>
        <p:blipFill rotWithShape="1">
          <a:blip r:embed="rId4">
            <a:alphaModFix/>
          </a:blip>
          <a:srcRect b="0" l="0" r="0" t="0"/>
          <a:stretch/>
        </p:blipFill>
        <p:spPr>
          <a:xfrm>
            <a:off x="533400" y="3581400"/>
            <a:ext cx="8077200" cy="1393825"/>
          </a:xfrm>
          <a:prstGeom prst="rect">
            <a:avLst/>
          </a:prstGeom>
          <a:noFill/>
          <a:ln>
            <a:noFill/>
          </a:ln>
        </p:spPr>
      </p:pic>
      <p:pic>
        <p:nvPicPr>
          <p:cNvPr id="221" name="Google Shape;221;p37"/>
          <p:cNvPicPr preferRelativeResize="0"/>
          <p:nvPr>
            <p:ph idx="3" type="body"/>
          </p:nvPr>
        </p:nvPicPr>
        <p:blipFill rotWithShape="1">
          <a:blip r:embed="rId5">
            <a:alphaModFix/>
          </a:blip>
          <a:srcRect b="0" l="0" r="0" t="0"/>
          <a:stretch/>
        </p:blipFill>
        <p:spPr>
          <a:xfrm>
            <a:off x="533400" y="5105400"/>
            <a:ext cx="8077200" cy="1441450"/>
          </a:xfrm>
          <a:prstGeom prst="rect">
            <a:avLst/>
          </a:prstGeom>
          <a:noFill/>
          <a:ln>
            <a:noFill/>
          </a:ln>
        </p:spPr>
      </p:pic>
      <p:sp>
        <p:nvSpPr>
          <p:cNvPr id="222" name="Google Shape;222;p37"/>
          <p:cNvSpPr txBox="1"/>
          <p:nvPr/>
        </p:nvSpPr>
        <p:spPr>
          <a:xfrm>
            <a:off x="533400" y="990600"/>
            <a:ext cx="8153400" cy="10699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Phonics instruction involves the relationship between sounds and their spellings. The goal is to teach children the most common sound-spelling relationships found in the English language. This explicit instruction enables students to decode words when reading and correctly spell words when writing.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3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6600"/>
              </a:buClr>
              <a:buSzPts val="4400"/>
              <a:buFont typeface="Arial"/>
              <a:buNone/>
            </a:pPr>
            <a:r>
              <a:rPr b="0" i="0" lang="en-US" sz="4400" u="none">
                <a:solidFill>
                  <a:srgbClr val="FF6600"/>
                </a:solidFill>
                <a:latin typeface="Arial"/>
                <a:ea typeface="Arial"/>
                <a:cs typeface="Arial"/>
                <a:sym typeface="Arial"/>
              </a:rPr>
              <a:t>Sound Spelling Cards</a:t>
            </a:r>
            <a:endParaRPr/>
          </a:p>
        </p:txBody>
      </p:sp>
      <p:sp>
        <p:nvSpPr>
          <p:cNvPr id="228" name="Google Shape;228;p38"/>
          <p:cNvSpPr txBox="1"/>
          <p:nvPr>
            <p:ph idx="1" type="body"/>
          </p:nvPr>
        </p:nvSpPr>
        <p:spPr>
          <a:xfrm>
            <a:off x="228600" y="1219200"/>
            <a:ext cx="8382000" cy="1447800"/>
          </a:xfrm>
          <a:prstGeom prst="rect">
            <a:avLst/>
          </a:prstGeom>
          <a:noFill/>
          <a:ln>
            <a:noFill/>
          </a:ln>
        </p:spPr>
        <p:txBody>
          <a:bodyPr anchorCtr="0" anchor="t" bIns="45700" lIns="91425" spcFirstLastPara="1" rIns="91425" wrap="square" tIns="45700">
            <a:noAutofit/>
          </a:bodyPr>
          <a:lstStyle/>
          <a:p>
            <a:pPr indent="-342900" lvl="0" marL="34290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	</a:t>
            </a:r>
            <a:r>
              <a:rPr b="0" i="0" lang="en-US" sz="2200" u="none">
                <a:solidFill>
                  <a:schemeClr val="dk1"/>
                </a:solidFill>
                <a:latin typeface="Arial"/>
                <a:ea typeface="Arial"/>
                <a:cs typeface="Arial"/>
                <a:sym typeface="Arial"/>
              </a:rPr>
              <a:t>During Word Work students are engaged in phonemic awareness, blending, segmenting, spelling, and sorting activities. Children frequently reference the </a:t>
            </a:r>
            <a:r>
              <a:rPr b="1" i="0" lang="en-US" sz="2200" u="none">
                <a:solidFill>
                  <a:schemeClr val="dk1"/>
                </a:solidFill>
                <a:latin typeface="Arial"/>
                <a:ea typeface="Arial"/>
                <a:cs typeface="Arial"/>
                <a:sym typeface="Arial"/>
              </a:rPr>
              <a:t>sound spelling cards</a:t>
            </a:r>
            <a:r>
              <a:rPr b="0" i="0" lang="en-US" sz="2200" u="none">
                <a:solidFill>
                  <a:schemeClr val="dk1"/>
                </a:solidFill>
                <a:latin typeface="Arial"/>
                <a:ea typeface="Arial"/>
                <a:cs typeface="Arial"/>
                <a:sym typeface="Arial"/>
              </a:rPr>
              <a:t> during Word Work activities.</a:t>
            </a:r>
            <a:endParaRPr/>
          </a:p>
        </p:txBody>
      </p:sp>
      <p:sp>
        <p:nvSpPr>
          <p:cNvPr id="229" name="Google Shape;229;p38"/>
          <p:cNvSpPr txBox="1"/>
          <p:nvPr/>
        </p:nvSpPr>
        <p:spPr>
          <a:xfrm>
            <a:off x="4572000" y="1371600"/>
            <a:ext cx="434340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0" name="Google Shape;230;p38"/>
          <p:cNvSpPr txBox="1"/>
          <p:nvPr/>
        </p:nvSpPr>
        <p:spPr>
          <a:xfrm>
            <a:off x="0" y="-623887"/>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1" name="Google Shape;231;p38"/>
          <p:cNvSpPr txBox="1"/>
          <p:nvPr/>
        </p:nvSpPr>
        <p:spPr>
          <a:xfrm>
            <a:off x="0" y="-623887"/>
            <a:ext cx="0" cy="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2" name="Google Shape;232;p38"/>
          <p:cNvSpPr txBox="1"/>
          <p:nvPr/>
        </p:nvSpPr>
        <p:spPr>
          <a:xfrm>
            <a:off x="0" y="-280987"/>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3" name="Google Shape;233;p38"/>
          <p:cNvSpPr txBox="1"/>
          <p:nvPr/>
        </p:nvSpPr>
        <p:spPr>
          <a:xfrm>
            <a:off x="0" y="-280987"/>
            <a:ext cx="0" cy="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4" name="Google Shape;234;p38"/>
          <p:cNvSpPr txBox="1"/>
          <p:nvPr/>
        </p:nvSpPr>
        <p:spPr>
          <a:xfrm>
            <a:off x="3962400" y="2968625"/>
            <a:ext cx="4267200" cy="663575"/>
          </a:xfrm>
          <a:prstGeom prst="rect">
            <a:avLst/>
          </a:prstGeom>
          <a:noFill/>
          <a:ln cap="flat" cmpd="sng" w="222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66FF"/>
              </a:buClr>
              <a:buSzPts val="1800"/>
              <a:buFont typeface="Arial"/>
              <a:buNone/>
            </a:pPr>
            <a:r>
              <a:rPr b="1" i="0" lang="en-US" sz="1800" u="none">
                <a:solidFill>
                  <a:srgbClr val="0066FF"/>
                </a:solidFill>
                <a:latin typeface="Arial"/>
                <a:ea typeface="Arial"/>
                <a:cs typeface="Arial"/>
                <a:sym typeface="Arial"/>
              </a:rPr>
              <a:t>The top of the card shows an image that reminds students of the sound.</a:t>
            </a:r>
            <a:endParaRPr/>
          </a:p>
        </p:txBody>
      </p:sp>
      <p:sp>
        <p:nvSpPr>
          <p:cNvPr id="235" name="Google Shape;235;p38"/>
          <p:cNvSpPr txBox="1"/>
          <p:nvPr/>
        </p:nvSpPr>
        <p:spPr>
          <a:xfrm>
            <a:off x="3581400" y="3730625"/>
            <a:ext cx="5029200" cy="2860675"/>
          </a:xfrm>
          <a:prstGeom prst="rect">
            <a:avLst/>
          </a:prstGeom>
          <a:noFill/>
          <a:ln cap="flat" cmpd="sng" w="222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66FF"/>
              </a:buClr>
              <a:buSzPts val="1800"/>
              <a:buFont typeface="Arial"/>
              <a:buNone/>
            </a:pPr>
            <a:r>
              <a:rPr b="1" i="0" lang="en-US" sz="1800" u="none">
                <a:solidFill>
                  <a:srgbClr val="0066FF"/>
                </a:solidFill>
                <a:latin typeface="Arial"/>
                <a:ea typeface="Arial"/>
                <a:cs typeface="Arial"/>
                <a:sym typeface="Arial"/>
              </a:rPr>
              <a:t>The bottom of the card shows multiple spellings for the sound.</a:t>
            </a:r>
            <a:endParaRPr/>
          </a:p>
          <a:p>
            <a:pPr indent="0" lvl="0" marL="0" marR="0" rtl="0" algn="ctr">
              <a:lnSpc>
                <a:spcPct val="100000"/>
              </a:lnSpc>
              <a:spcBef>
                <a:spcPts val="0"/>
              </a:spcBef>
              <a:spcAft>
                <a:spcPts val="0"/>
              </a:spcAft>
              <a:buClr>
                <a:schemeClr val="dk1"/>
              </a:buClr>
              <a:buSzPts val="1800"/>
              <a:buFont typeface="Arial"/>
              <a:buNone/>
            </a:pPr>
            <a:r>
              <a:t/>
            </a:r>
            <a:endParaRPr b="1" i="0" sz="1800" u="none">
              <a:solidFill>
                <a:srgbClr val="0066FF"/>
              </a:solidFill>
              <a:latin typeface="Arial"/>
              <a:ea typeface="Arial"/>
              <a:cs typeface="Arial"/>
              <a:sym typeface="Arial"/>
            </a:endParaRPr>
          </a:p>
          <a:p>
            <a:pPr indent="0" lvl="0" marL="0" marR="0" rtl="0" algn="ctr">
              <a:lnSpc>
                <a:spcPct val="100000"/>
              </a:lnSpc>
              <a:spcBef>
                <a:spcPts val="0"/>
              </a:spcBef>
              <a:spcAft>
                <a:spcPts val="0"/>
              </a:spcAft>
              <a:buClr>
                <a:srgbClr val="FF0000"/>
              </a:buClr>
              <a:buSzPts val="1800"/>
              <a:buFont typeface="Arial"/>
              <a:buNone/>
            </a:pPr>
            <a:r>
              <a:rPr b="1" i="0" lang="en-US" sz="1800" u="none">
                <a:solidFill>
                  <a:srgbClr val="FF0000"/>
                </a:solidFill>
                <a:latin typeface="Arial"/>
                <a:ea typeface="Arial"/>
                <a:cs typeface="Arial"/>
                <a:sym typeface="Arial"/>
              </a:rPr>
              <a:t>Vowels</a:t>
            </a:r>
            <a:r>
              <a:rPr b="0" i="0" lang="en-US" sz="1800" u="none">
                <a:solidFill>
                  <a:srgbClr val="FF0000"/>
                </a:solidFill>
                <a:latin typeface="Arial"/>
                <a:ea typeface="Arial"/>
                <a:cs typeface="Arial"/>
                <a:sym typeface="Arial"/>
              </a:rPr>
              <a:t> are shown in </a:t>
            </a:r>
            <a:r>
              <a:rPr b="1" i="0" lang="en-US" sz="1800" u="none">
                <a:solidFill>
                  <a:srgbClr val="FF0000"/>
                </a:solidFill>
                <a:latin typeface="Arial"/>
                <a:ea typeface="Arial"/>
                <a:cs typeface="Arial"/>
                <a:sym typeface="Arial"/>
              </a:rPr>
              <a:t>red</a:t>
            </a:r>
            <a:endParaRPr/>
          </a:p>
          <a:p>
            <a:pPr indent="0" lvl="0" marL="0" marR="0" rtl="0" algn="ctr">
              <a:lnSpc>
                <a:spcPct val="100000"/>
              </a:lnSpc>
              <a:spcBef>
                <a:spcPts val="0"/>
              </a:spcBef>
              <a:spcAft>
                <a:spcPts val="0"/>
              </a:spcAft>
              <a:buClr>
                <a:schemeClr val="dk1"/>
              </a:buClr>
              <a:buSzPts val="1800"/>
              <a:buFont typeface="Arial"/>
              <a:buNone/>
            </a:pPr>
            <a:r>
              <a:t/>
            </a:r>
            <a:endParaRPr b="0" i="0" sz="1800" u="none">
              <a:solidFill>
                <a:srgbClr val="FF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 </a:t>
            </a:r>
            <a:r>
              <a:rPr b="1" i="0" lang="en-US" sz="1800" u="none">
                <a:solidFill>
                  <a:schemeClr val="dk1"/>
                </a:solidFill>
                <a:latin typeface="Arial"/>
                <a:ea typeface="Arial"/>
                <a:cs typeface="Arial"/>
                <a:sym typeface="Arial"/>
              </a:rPr>
              <a:t>blank</a:t>
            </a:r>
            <a:r>
              <a:rPr b="0" i="0" lang="en-US" sz="1800" u="none">
                <a:solidFill>
                  <a:schemeClr val="dk1"/>
                </a:solidFill>
                <a:latin typeface="Arial"/>
                <a:ea typeface="Arial"/>
                <a:cs typeface="Arial"/>
                <a:sym typeface="Arial"/>
              </a:rPr>
              <a:t> indicates the need for another letter (</a:t>
            </a:r>
            <a:r>
              <a:rPr b="1" i="0" lang="en-US" sz="1800" u="none">
                <a:solidFill>
                  <a:schemeClr val="dk1"/>
                </a:solidFill>
                <a:latin typeface="Arial"/>
                <a:ea typeface="Arial"/>
                <a:cs typeface="Arial"/>
                <a:sym typeface="Arial"/>
              </a:rPr>
              <a:t>consonant or vowel</a:t>
            </a:r>
            <a:r>
              <a:rPr b="0" i="0" lang="en-US" sz="1800" u="none">
                <a:solidFill>
                  <a:schemeClr val="dk1"/>
                </a:solidFill>
                <a:latin typeface="Arial"/>
                <a:ea typeface="Arial"/>
                <a:cs typeface="Arial"/>
                <a:sym typeface="Arial"/>
              </a:rPr>
              <a:t>)</a:t>
            </a:r>
            <a:endParaRPr/>
          </a:p>
          <a:p>
            <a:pPr indent="0" lvl="0" marL="0" marR="0" rtl="0" algn="ctr">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folHlink"/>
              </a:buClr>
              <a:buSzPts val="1800"/>
              <a:buFont typeface="Arial"/>
              <a:buNone/>
            </a:pPr>
            <a:r>
              <a:rPr b="0" i="0" lang="en-US" sz="1800" u="none">
                <a:solidFill>
                  <a:schemeClr val="folHlink"/>
                </a:solidFill>
                <a:latin typeface="Arial"/>
                <a:ea typeface="Arial"/>
                <a:cs typeface="Arial"/>
                <a:sym typeface="Arial"/>
              </a:rPr>
              <a:t>A </a:t>
            </a:r>
            <a:r>
              <a:rPr b="1" i="0" lang="en-US" sz="1800" u="none">
                <a:solidFill>
                  <a:schemeClr val="folHlink"/>
                </a:solidFill>
                <a:latin typeface="Arial"/>
                <a:ea typeface="Arial"/>
                <a:cs typeface="Arial"/>
                <a:sym typeface="Arial"/>
              </a:rPr>
              <a:t>green box</a:t>
            </a:r>
            <a:r>
              <a:rPr b="0" i="0" lang="en-US" sz="1800" u="none">
                <a:solidFill>
                  <a:schemeClr val="folHlink"/>
                </a:solidFill>
                <a:latin typeface="Arial"/>
                <a:ea typeface="Arial"/>
                <a:cs typeface="Arial"/>
                <a:sym typeface="Arial"/>
              </a:rPr>
              <a:t> indicates a </a:t>
            </a:r>
            <a:r>
              <a:rPr b="1" i="0" lang="en-US" sz="1800" u="none">
                <a:solidFill>
                  <a:schemeClr val="folHlink"/>
                </a:solidFill>
                <a:latin typeface="Arial"/>
                <a:ea typeface="Arial"/>
                <a:cs typeface="Arial"/>
                <a:sym typeface="Arial"/>
              </a:rPr>
              <a:t>vowel</a:t>
            </a:r>
            <a:r>
              <a:rPr b="0" i="0" lang="en-US" sz="1800" u="none">
                <a:solidFill>
                  <a:schemeClr val="folHlink"/>
                </a:solidFill>
                <a:latin typeface="Arial"/>
                <a:ea typeface="Arial"/>
                <a:cs typeface="Arial"/>
                <a:sym typeface="Arial"/>
              </a:rPr>
              <a:t> is used in the spelling</a:t>
            </a:r>
            <a:endParaRPr/>
          </a:p>
        </p:txBody>
      </p:sp>
      <p:pic>
        <p:nvPicPr>
          <p:cNvPr id="236" name="Google Shape;236;p38"/>
          <p:cNvPicPr preferRelativeResize="0"/>
          <p:nvPr>
            <p:ph idx="1" type="body"/>
          </p:nvPr>
        </p:nvPicPr>
        <p:blipFill rotWithShape="1">
          <a:blip r:embed="rId3">
            <a:alphaModFix/>
          </a:blip>
          <a:srcRect b="0" l="0" r="0" t="0"/>
          <a:stretch/>
        </p:blipFill>
        <p:spPr>
          <a:xfrm>
            <a:off x="1600200" y="2590800"/>
            <a:ext cx="1538287" cy="4114800"/>
          </a:xfrm>
          <a:prstGeom prst="rect">
            <a:avLst/>
          </a:prstGeom>
          <a:noFill/>
          <a:ln>
            <a:noFill/>
          </a:ln>
        </p:spPr>
      </p:pic>
      <p:cxnSp>
        <p:nvCxnSpPr>
          <p:cNvPr id="237" name="Google Shape;237;p38"/>
          <p:cNvCxnSpPr/>
          <p:nvPr/>
        </p:nvCxnSpPr>
        <p:spPr>
          <a:xfrm flipH="1">
            <a:off x="2667000" y="3352800"/>
            <a:ext cx="1447800" cy="685800"/>
          </a:xfrm>
          <a:prstGeom prst="straightConnector1">
            <a:avLst/>
          </a:prstGeom>
          <a:noFill/>
          <a:ln cap="flat" cmpd="sng" w="38100">
            <a:solidFill>
              <a:schemeClr val="dk1"/>
            </a:solidFill>
            <a:prstDash val="solid"/>
            <a:miter lim="800000"/>
            <a:headEnd len="med" w="med" type="none"/>
            <a:tailEnd len="med" w="med" type="triangle"/>
          </a:ln>
        </p:spPr>
      </p:cxnSp>
      <p:cxnSp>
        <p:nvCxnSpPr>
          <p:cNvPr id="238" name="Google Shape;238;p38"/>
          <p:cNvCxnSpPr/>
          <p:nvPr/>
        </p:nvCxnSpPr>
        <p:spPr>
          <a:xfrm flipH="1">
            <a:off x="2819400" y="4114800"/>
            <a:ext cx="1828800" cy="914400"/>
          </a:xfrm>
          <a:prstGeom prst="straightConnector1">
            <a:avLst/>
          </a:prstGeom>
          <a:noFill/>
          <a:ln cap="flat" cmpd="sng" w="38100">
            <a:solidFill>
              <a:schemeClr val="dk1"/>
            </a:solidFill>
            <a:prstDash val="solid"/>
            <a:miter lim="800000"/>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